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4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hape 2"/>
          <p:cNvSpPr>
            <a:spLocks noGrp="1" noRot="1"/>
          </p:cNvSpPr>
          <p:nvPr>
            <p:ph type="sldImg" idx="2"/>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8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15362" name="Shape 85"/>
          <p:cNvSpPr>
            <a:spLocks noGrp="1" noRot="1"/>
          </p:cNvSpPr>
          <p:nvPr>
            <p:ph type="sldImg" idx="2"/>
          </p:nvPr>
        </p:nvSpPr>
        <p:spPr>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55"/>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33794" name="Shape 156"/>
          <p:cNvSpPr>
            <a:spLocks noGrp="1" noRot="1"/>
          </p:cNvSpPr>
          <p:nvPr>
            <p:ph type="sldImg" idx="2"/>
          </p:nvPr>
        </p:nvSpPr>
        <p:spPr>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61"/>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35842" name="Shape 162"/>
          <p:cNvSpPr>
            <a:spLocks noGrp="1" noRot="1"/>
          </p:cNvSpPr>
          <p:nvPr>
            <p:ph type="sldImg" idx="2"/>
          </p:nvPr>
        </p:nvSpPr>
        <p:spPr>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68"/>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37890" name="Shape 169"/>
          <p:cNvSpPr>
            <a:spLocks noGrp="1" noRot="1"/>
          </p:cNvSpPr>
          <p:nvPr>
            <p:ph type="sldImg" idx="2"/>
          </p:nvPr>
        </p:nvSpPr>
        <p:spPr>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7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39938" name="Shape 175"/>
          <p:cNvSpPr>
            <a:spLocks noGrp="1" noRot="1"/>
          </p:cNvSpPr>
          <p:nvPr>
            <p:ph type="sldImg" idx="2"/>
          </p:nvPr>
        </p:nvSpPr>
        <p:spPr>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90"/>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17410" name="Shape 91"/>
          <p:cNvSpPr>
            <a:spLocks noGrp="1" noRot="1"/>
          </p:cNvSpPr>
          <p:nvPr>
            <p:ph type="sldImg" idx="2"/>
          </p:nvPr>
        </p:nvSpPr>
        <p:spPr>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97"/>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19458" name="Shape 98"/>
          <p:cNvSpPr>
            <a:spLocks noGrp="1" noRot="1"/>
          </p:cNvSpPr>
          <p:nvPr>
            <p:ph type="sldImg" idx="2"/>
          </p:nvPr>
        </p:nvSpPr>
        <p:spPr>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0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21506" name="Shape 105"/>
          <p:cNvSpPr>
            <a:spLocks noGrp="1" noRot="1"/>
          </p:cNvSpPr>
          <p:nvPr>
            <p:ph type="sldImg" idx="2"/>
          </p:nvPr>
        </p:nvSpPr>
        <p:spPr>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11"/>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23554" name="Shape 112"/>
          <p:cNvSpPr>
            <a:spLocks noGrp="1" noRot="1"/>
          </p:cNvSpPr>
          <p:nvPr>
            <p:ph type="sldImg" idx="2"/>
          </p:nvPr>
        </p:nvSpPr>
        <p:spPr>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20"/>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25602" name="Shape 121"/>
          <p:cNvSpPr>
            <a:spLocks noGrp="1" noRot="1"/>
          </p:cNvSpPr>
          <p:nvPr>
            <p:ph type="sldImg" idx="2"/>
          </p:nvPr>
        </p:nvSpPr>
        <p:spPr>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30"/>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27650" name="Shape 131"/>
          <p:cNvSpPr>
            <a:spLocks noGrp="1" noRot="1"/>
          </p:cNvSpPr>
          <p:nvPr>
            <p:ph type="sldImg" idx="2"/>
          </p:nvPr>
        </p:nvSpPr>
        <p:spPr>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39"/>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29698" name="Shape 140"/>
          <p:cNvSpPr>
            <a:spLocks noGrp="1" noRot="1"/>
          </p:cNvSpPr>
          <p:nvPr>
            <p:ph type="sldImg" idx="2"/>
          </p:nvPr>
        </p:nvSpPr>
        <p:spPr>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48"/>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31746" name="Shape 149"/>
          <p:cNvSpPr>
            <a:spLocks noGrp="1" noRot="1"/>
          </p:cNvSpPr>
          <p:nvPr>
            <p:ph type="sldImg" idx="2"/>
          </p:nvPr>
        </p:nvSpPr>
        <p:spPr>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Τίτλος και Κατακόρυφο κείμενο">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Κατακόρυφος τίτλος και Κείμενο">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Δύο περιεχόμενα">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Κεφαλίδα ενότητας">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Σύγκριση">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Κενή">
    <p:spTree>
      <p:nvGrpSpPr>
        <p:cNvPr id="1" name="Shape 4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Περιεχόμενο με λεζάντα">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Εικόνα με λεζάντα">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97000"/>
          </a:blip>
          <a:tile tx="0" ty="0" sx="96000" sy="96000" flip="none" algn="tl"/>
        </a:blip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l-GR" smtClean="0">
              <a:sym typeface="Arial" charset="0"/>
            </a:endParaRPr>
          </a:p>
        </p:txBody>
      </p:sp>
      <p:sp>
        <p:nvSpPr>
          <p:cNvPr id="1027" name="Shape 6"/>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l-GR" smtClean="0">
              <a:sym typeface="Arial" charset="0"/>
            </a:endParaRPr>
          </a:p>
        </p:txBody>
      </p:sp>
      <p:sp>
        <p:nvSpPr>
          <p:cNvPr id="1028" name="Shape 7"/>
          <p:cNvSpPr txBox="1">
            <a:spLocks noGrp="1"/>
          </p:cNvSpPr>
          <p:nvPr/>
        </p:nvSpPr>
        <p:spPr bwMode="auto">
          <a:xfrm>
            <a:off x="457200" y="6356350"/>
            <a:ext cx="2133600" cy="365125"/>
          </a:xfrm>
          <a:prstGeom prst="rect">
            <a:avLst/>
          </a:prstGeom>
          <a:noFill/>
          <a:ln w="9525">
            <a:noFill/>
            <a:miter lim="800000"/>
            <a:headEnd/>
            <a:tailEnd/>
          </a:ln>
        </p:spPr>
        <p:txBody>
          <a:bodyPr lIns="91425" tIns="91425" rIns="91425" bIns="91425" anchor="ctr"/>
          <a:lstStyle/>
          <a:p>
            <a:endParaRPr lang="el-GR"/>
          </a:p>
        </p:txBody>
      </p:sp>
      <p:sp>
        <p:nvSpPr>
          <p:cNvPr id="1029" name="Shape 8"/>
          <p:cNvSpPr txBox="1">
            <a:spLocks noGrp="1"/>
          </p:cNvSpPr>
          <p:nvPr/>
        </p:nvSpPr>
        <p:spPr bwMode="auto">
          <a:xfrm>
            <a:off x="3124200" y="6356350"/>
            <a:ext cx="2895600" cy="365125"/>
          </a:xfrm>
          <a:prstGeom prst="rect">
            <a:avLst/>
          </a:prstGeom>
          <a:noFill/>
          <a:ln w="9525">
            <a:noFill/>
            <a:miter lim="800000"/>
            <a:headEnd/>
            <a:tailEnd/>
          </a:ln>
        </p:spPr>
        <p:txBody>
          <a:bodyPr lIns="91425" tIns="91425" rIns="91425" bIns="91425" anchor="ctr"/>
          <a:lstStyle/>
          <a:p>
            <a:pPr algn="ctr"/>
            <a:endParaRPr lang="el-GR"/>
          </a:p>
        </p:txBody>
      </p:sp>
      <p:sp>
        <p:nvSpPr>
          <p:cNvPr id="1030" name="Shape 9"/>
          <p:cNvSpPr txBox="1">
            <a:spLocks noGrp="1"/>
          </p:cNvSpPr>
          <p:nvPr/>
        </p:nvSpPr>
        <p:spPr bwMode="auto">
          <a:xfrm>
            <a:off x="6553200" y="6356350"/>
            <a:ext cx="2133600" cy="365125"/>
          </a:xfrm>
          <a:prstGeom prst="rect">
            <a:avLst/>
          </a:prstGeom>
          <a:noFill/>
          <a:ln w="9525">
            <a:noFill/>
            <a:miter lim="800000"/>
            <a:headEnd/>
            <a:tailEnd/>
          </a:ln>
        </p:spPr>
        <p:txBody>
          <a:bodyPr lIns="91425" tIns="45700" rIns="91425" bIns="45700" anchor="ctr"/>
          <a:lstStyle/>
          <a:p>
            <a:pPr algn="r">
              <a:buSzPct val="25000"/>
            </a:pPr>
            <a:fld id="{F78B48EF-2AD7-4728-8C59-E0347782CD17}" type="slidenum">
              <a:rPr lang="en-US" sz="1200">
                <a:solidFill>
                  <a:srgbClr val="888888"/>
                </a:solidFill>
                <a:latin typeface="Calibri" pitchFamily="34" charset="0"/>
                <a:cs typeface="Calibri" pitchFamily="34" charset="0"/>
                <a:sym typeface="Calibri" pitchFamily="34" charset="0"/>
              </a:rPr>
              <a:pPr algn="r">
                <a:buSzPct val="25000"/>
              </a:pPr>
              <a:t>‹#›</a:t>
            </a:fld>
            <a:endParaRPr lang="en-US" sz="1200">
              <a:solidFill>
                <a:srgbClr val="888888"/>
              </a:solidFill>
              <a:latin typeface="Calibri" pitchFamily="34" charset="0"/>
              <a:cs typeface="Calibri" pitchFamily="34" charset="0"/>
              <a:sym typeface="Calibri" pitchFamily="34" charset="0"/>
            </a:endParaRPr>
          </a:p>
        </p:txBody>
      </p:sp>
    </p:spTree>
  </p:cSld>
  <p:clrMap bg1="lt1" tx1="dk1" bg2="dk2" tx2="lt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ile/d/0B2mFpGauw5rHbjV0UDVET0tDVnYxeTl4U0t0RTRpaGN6c0V3/ed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ocs.google.com/file/d/0B2mFpGauw5rHTnRLYlpIblFURjg/edit" TargetMode="External"/><Relationship Id="rId4" Type="http://schemas.openxmlformats.org/officeDocument/2006/relationships/hyperlink" Target="https://docs.google.com/file/d/0B2mFpGauw5rHRnFtdVMwNXBDTUU/ed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bcgallery.com/" TargetMode="External"/><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youtu.be/pU3pMuMq1bw" TargetMode="External"/><Relationship Id="rId5" Type="http://schemas.openxmlformats.org/officeDocument/2006/relationships/hyperlink" Target="http://www.wikiart.org/" TargetMode="External"/><Relationship Id="rId4" Type="http://schemas.openxmlformats.org/officeDocument/2006/relationships/hyperlink" Target="http://www.theartstory.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file/d/0B2mFpGauw5rHdHpnYzdiQmNUMTA/ed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file/d/0B2mFpGauw5rHRnFtdVMwNXBDTUU/ed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greek_greek.enacademic.com/31921/%CE%B3%CE%BA%CE%BF%CF%85%CE%AC%CF%8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file/d/0B2mFpGauw5rHTnRLYlpIblFURjg/edi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80"/>
          <p:cNvSpPr txBox="1">
            <a:spLocks noGrp="1"/>
          </p:cNvSpPr>
          <p:nvPr>
            <p:ph type="ctrTitle"/>
          </p:nvPr>
        </p:nvSpPr>
        <p:spPr>
          <a:xfrm>
            <a:off x="714375" y="500063"/>
            <a:ext cx="7715250" cy="1285875"/>
          </a:xfrm>
        </p:spPr>
        <p:txBody>
          <a:bodyPr tIns="45700" bIns="45700"/>
          <a:lstStyle/>
          <a:p>
            <a:pPr eaLnBrk="1" hangingPunct="1">
              <a:spcBef>
                <a:spcPct val="0"/>
              </a:spcBef>
              <a:buClr>
                <a:srgbClr val="205867"/>
              </a:buClr>
              <a:buSzPct val="25000"/>
              <a:buFont typeface="Calibri" pitchFamily="34" charset="0"/>
              <a:buNone/>
            </a:pPr>
            <a:r>
              <a:rPr lang="en-US" sz="5400" smtClean="0">
                <a:solidFill>
                  <a:srgbClr val="205867"/>
                </a:solidFill>
                <a:latin typeface="Calibri" pitchFamily="34" charset="0"/>
                <a:cs typeface="Calibri" pitchFamily="34" charset="0"/>
                <a:sym typeface="Calibri" pitchFamily="34" charset="0"/>
              </a:rPr>
              <a:t>Joan Miro'</a:t>
            </a:r>
          </a:p>
        </p:txBody>
      </p:sp>
      <p:sp>
        <p:nvSpPr>
          <p:cNvPr id="14338" name="Shape 81"/>
          <p:cNvSpPr txBox="1">
            <a:spLocks noGrp="1"/>
          </p:cNvSpPr>
          <p:nvPr>
            <p:ph type="subTitle" idx="1"/>
          </p:nvPr>
        </p:nvSpPr>
        <p:spPr>
          <a:xfrm>
            <a:off x="457200" y="1714500"/>
            <a:ext cx="8305800" cy="4214813"/>
          </a:xfrm>
        </p:spPr>
        <p:txBody>
          <a:bodyPr tIns="45700" bIns="45700"/>
          <a:lstStyle/>
          <a:p>
            <a:pPr eaLnBrk="1" hangingPunct="1">
              <a:spcBef>
                <a:spcPct val="0"/>
              </a:spcBef>
              <a:buClr>
                <a:srgbClr val="205867"/>
              </a:buClr>
              <a:buSzPct val="25000"/>
              <a:buFontTx/>
              <a:buNone/>
            </a:pPr>
            <a:r>
              <a:rPr lang="en-US" sz="3600" smtClean="0">
                <a:solidFill>
                  <a:srgbClr val="205867"/>
                </a:solidFill>
                <a:latin typeface="Calibri" pitchFamily="34" charset="0"/>
                <a:cs typeface="Calibri" pitchFamily="34" charset="0"/>
                <a:sym typeface="Calibri" pitchFamily="34" charset="0"/>
              </a:rPr>
              <a:t>(1893-1983)</a:t>
            </a:r>
          </a:p>
          <a:p>
            <a:pPr eaLnBrk="1" hangingPunct="1">
              <a:spcBef>
                <a:spcPts val="800"/>
              </a:spcBef>
              <a:buFontTx/>
              <a:buNone/>
            </a:pPr>
            <a:endParaRPr lang="el-GR" sz="4000" smtClean="0">
              <a:solidFill>
                <a:srgbClr val="974806"/>
              </a:solidFill>
              <a:latin typeface="Calibri" pitchFamily="34" charset="0"/>
              <a:cs typeface="Calibri" pitchFamily="34" charset="0"/>
              <a:sym typeface="Calibri" pitchFamily="34" charset="0"/>
            </a:endParaRPr>
          </a:p>
          <a:p>
            <a:pPr eaLnBrk="1" hangingPunct="1">
              <a:spcBef>
                <a:spcPts val="800"/>
              </a:spcBef>
              <a:buFontTx/>
              <a:buNone/>
            </a:pPr>
            <a:endParaRPr lang="el-GR" sz="4000" smtClean="0">
              <a:solidFill>
                <a:srgbClr val="974806"/>
              </a:solidFill>
              <a:latin typeface="Calibri" pitchFamily="34" charset="0"/>
              <a:cs typeface="Calibri" pitchFamily="34" charset="0"/>
              <a:sym typeface="Calibri" pitchFamily="34" charset="0"/>
            </a:endParaRPr>
          </a:p>
          <a:p>
            <a:pPr eaLnBrk="1" hangingPunct="1">
              <a:spcBef>
                <a:spcPts val="800"/>
              </a:spcBef>
              <a:buFontTx/>
              <a:buNone/>
            </a:pPr>
            <a:endParaRPr lang="el-GR" sz="4000" smtClean="0">
              <a:solidFill>
                <a:srgbClr val="974806"/>
              </a:solidFill>
              <a:latin typeface="Calibri" pitchFamily="34" charset="0"/>
              <a:cs typeface="Calibri" pitchFamily="34" charset="0"/>
              <a:sym typeface="Calibri" pitchFamily="34" charset="0"/>
            </a:endParaRPr>
          </a:p>
          <a:p>
            <a:pPr eaLnBrk="1" hangingPunct="1">
              <a:spcBef>
                <a:spcPts val="800"/>
              </a:spcBef>
              <a:buFontTx/>
              <a:buNone/>
            </a:pPr>
            <a:endParaRPr lang="el-GR" sz="4000" smtClean="0">
              <a:solidFill>
                <a:srgbClr val="974806"/>
              </a:solidFill>
              <a:latin typeface="Calibri" pitchFamily="34" charset="0"/>
              <a:cs typeface="Calibri" pitchFamily="34" charset="0"/>
              <a:sym typeface="Calibri" pitchFamily="34" charset="0"/>
            </a:endParaRPr>
          </a:p>
          <a:p>
            <a:pPr eaLnBrk="1" hangingPunct="1">
              <a:spcBef>
                <a:spcPts val="800"/>
              </a:spcBef>
              <a:buFontTx/>
              <a:buNone/>
            </a:pPr>
            <a:endParaRPr lang="el-GR" sz="4000" smtClean="0">
              <a:solidFill>
                <a:srgbClr val="974806"/>
              </a:solidFill>
              <a:latin typeface="Calibri" pitchFamily="34" charset="0"/>
              <a:cs typeface="Calibri" pitchFamily="34" charset="0"/>
              <a:sym typeface="Calibri" pitchFamily="34" charset="0"/>
            </a:endParaRPr>
          </a:p>
          <a:p>
            <a:pPr eaLnBrk="1" hangingPunct="1">
              <a:spcBef>
                <a:spcPts val="800"/>
              </a:spcBef>
              <a:buFontTx/>
              <a:buNone/>
            </a:pPr>
            <a:endParaRPr lang="el-GR" sz="4000" smtClean="0">
              <a:solidFill>
                <a:srgbClr val="974806"/>
              </a:solidFill>
              <a:latin typeface="Calibri" pitchFamily="34" charset="0"/>
              <a:cs typeface="Calibri" pitchFamily="34" charset="0"/>
              <a:sym typeface="Calibri" pitchFamily="34" charset="0"/>
            </a:endParaRPr>
          </a:p>
        </p:txBody>
      </p:sp>
      <p:pic>
        <p:nvPicPr>
          <p:cNvPr id="14339" name="Shape 82"/>
          <p:cNvPicPr preferRelativeResize="0">
            <a:picLocks noChangeAspect="1" noChangeArrowheads="1"/>
          </p:cNvPicPr>
          <p:nvPr/>
        </p:nvPicPr>
        <p:blipFill>
          <a:blip r:embed="rId3"/>
          <a:srcRect/>
          <a:stretch>
            <a:fillRect/>
          </a:stretch>
        </p:blipFill>
        <p:spPr bwMode="auto">
          <a:xfrm>
            <a:off x="2357438" y="2571750"/>
            <a:ext cx="4614862" cy="3549650"/>
          </a:xfrm>
          <a:prstGeom prst="rect">
            <a:avLst/>
          </a:prstGeom>
          <a:noFill/>
          <a:ln w="9525">
            <a:noFill/>
            <a:miter lim="800000"/>
            <a:headEnd/>
            <a:tailEnd/>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151"/>
          <p:cNvSpPr txBox="1">
            <a:spLocks noGrp="1"/>
          </p:cNvSpPr>
          <p:nvPr>
            <p:ph type="title"/>
          </p:nvPr>
        </p:nvSpPr>
        <p:spPr>
          <a:xfrm>
            <a:off x="457200" y="274638"/>
            <a:ext cx="8229600" cy="1868487"/>
          </a:xfrm>
        </p:spPr>
        <p:txBody>
          <a:bodyPr tIns="45700" bIns="45700"/>
          <a:lstStyle/>
          <a:p>
            <a:pPr eaLnBrk="1" hangingPunct="1">
              <a:spcBef>
                <a:spcPct val="0"/>
              </a:spcBef>
              <a:buClr>
                <a:srgbClr val="205867"/>
              </a:buClr>
              <a:buSzPct val="25000"/>
              <a:buFont typeface="Calibri" pitchFamily="34" charset="0"/>
              <a:buNone/>
            </a:pPr>
            <a:r>
              <a:rPr lang="en-US" sz="1800" smtClean="0">
                <a:solidFill>
                  <a:srgbClr val="205867"/>
                </a:solidFill>
                <a:latin typeface="Calibri" pitchFamily="34" charset="0"/>
                <a:cs typeface="Calibri" pitchFamily="34" charset="0"/>
                <a:sym typeface="Calibri" pitchFamily="34" charset="0"/>
              </a:rPr>
              <a:t/>
            </a:r>
            <a:br>
              <a:rPr lang="en-US" sz="1800" smtClean="0">
                <a:solidFill>
                  <a:srgbClr val="205867"/>
                </a:solidFill>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
            </a:r>
            <a:br>
              <a:rPr lang="en-US" sz="1800" smtClean="0">
                <a:solidFill>
                  <a:srgbClr val="205867"/>
                </a:solidFill>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
            </a:r>
            <a:br>
              <a:rPr lang="en-US" sz="1800" smtClean="0">
                <a:solidFill>
                  <a:srgbClr val="205867"/>
                </a:solidFill>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Bραβεύτηκε με το βραβείο  Guggenheim (1958), </a:t>
            </a:r>
            <a:br>
              <a:rPr lang="en-US" sz="1800" smtClean="0">
                <a:solidFill>
                  <a:srgbClr val="205867"/>
                </a:solidFill>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το βραβείο Χαρακτικής στη Biennale του (1954),το διεθνές βραβείο Κάρνεγκι (1967) και με το τίτλο του επίτιμου διδάκτορα από το Χάρβαντ (1968) και το πανεπιστήμιο της Βαρκελώνης(1979).</a:t>
            </a:r>
            <a:br>
              <a:rPr lang="en-US" sz="1800" smtClean="0">
                <a:solidFill>
                  <a:srgbClr val="205867"/>
                </a:solidFill>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Έζησε μέχρι βαθιά γεράματα. </a:t>
            </a:r>
            <a:br>
              <a:rPr lang="en-US" sz="1800" smtClean="0">
                <a:solidFill>
                  <a:srgbClr val="205867"/>
                </a:solidFill>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Το 1975 άνοιξε το « Ίδρυμα Μiro’» στο Κέντρο Μελετών Σύγχρονης Τέχνης στη Βαρκελώνη.</a:t>
            </a:r>
            <a:br>
              <a:rPr lang="en-US" sz="1800" smtClean="0">
                <a:solidFill>
                  <a:srgbClr val="205867"/>
                </a:solidFill>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Ενώ το 1993 το στούντιό του στη Μαγιόρκα μετατράπηκε σε μουσείο.  </a:t>
            </a:r>
          </a:p>
        </p:txBody>
      </p:sp>
      <p:pic>
        <p:nvPicPr>
          <p:cNvPr id="32770" name="Shape 152"/>
          <p:cNvPicPr preferRelativeResize="0">
            <a:picLocks noChangeAspect="1" noChangeArrowheads="1"/>
          </p:cNvPicPr>
          <p:nvPr>
            <p:ph type="body" idx="1"/>
          </p:nvPr>
        </p:nvPicPr>
        <p:blipFill>
          <a:blip r:embed="rId3"/>
          <a:srcRect/>
          <a:stretch>
            <a:fillRect/>
          </a:stretch>
        </p:blipFill>
        <p:spPr>
          <a:xfrm>
            <a:off x="3929063" y="3000375"/>
            <a:ext cx="4605337" cy="3214688"/>
          </a:xfrm>
        </p:spPr>
      </p:pic>
      <p:sp>
        <p:nvSpPr>
          <p:cNvPr id="153" name="Shape 153"/>
          <p:cNvSpPr txBox="1">
            <a:spLocks noGrp="1"/>
          </p:cNvSpPr>
          <p:nvPr>
            <p:ph type="body" idx="2"/>
          </p:nvPr>
        </p:nvSpPr>
        <p:spPr>
          <a:xfrm>
            <a:off x="457200" y="1600200"/>
            <a:ext cx="3114675" cy="4525963"/>
          </a:xfrm>
        </p:spPr>
        <p:txBody>
          <a:bodyPr tIns="45700" bIns="45700">
            <a:noAutofit/>
          </a:bodyPr>
          <a:lstStyle/>
          <a:p>
            <a:pPr marL="342900" indent="-165100" eaLnBrk="1" hangingPunct="1">
              <a:spcBef>
                <a:spcPct val="0"/>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algn="ctr" eaLnBrk="1" hangingPunct="1">
              <a:spcBef>
                <a:spcPts val="325"/>
              </a:spcBef>
              <a:buClr>
                <a:srgbClr val="000000"/>
              </a:buClr>
            </a:pPr>
            <a:endParaRPr lang="el-GR" sz="1600" i="1" smtClean="0">
              <a:solidFill>
                <a:srgbClr val="205867"/>
              </a:solidFill>
              <a:latin typeface="Calibri" pitchFamily="34" charset="0"/>
              <a:cs typeface="Calibri" pitchFamily="34" charset="0"/>
              <a:sym typeface="Calibri" pitchFamily="34" charset="0"/>
            </a:endParaRPr>
          </a:p>
          <a:p>
            <a:pPr marL="342900" indent="-165100" algn="ctr" eaLnBrk="1" hangingPunct="1">
              <a:spcBef>
                <a:spcPts val="325"/>
              </a:spcBef>
              <a:buClr>
                <a:srgbClr val="205867"/>
              </a:buClr>
              <a:buSzPct val="25000"/>
            </a:pPr>
            <a:r>
              <a:rPr lang="en-US" sz="1600" i="1" smtClean="0">
                <a:solidFill>
                  <a:srgbClr val="205867"/>
                </a:solidFill>
                <a:latin typeface="Calibri" pitchFamily="34" charset="0"/>
                <a:cs typeface="Calibri" pitchFamily="34" charset="0"/>
                <a:sym typeface="Calibri" pitchFamily="34" charset="0"/>
              </a:rPr>
              <a:t>«Προσπαθώ να βάζω τα χρώματα</a:t>
            </a:r>
          </a:p>
          <a:p>
            <a:pPr marL="342900" indent="-165100" algn="ctr" eaLnBrk="1" hangingPunct="1">
              <a:spcBef>
                <a:spcPts val="325"/>
              </a:spcBef>
              <a:buClr>
                <a:srgbClr val="205867"/>
              </a:buClr>
              <a:buSzPct val="25000"/>
            </a:pPr>
            <a:r>
              <a:rPr lang="en-US" sz="1600" i="1" smtClean="0">
                <a:solidFill>
                  <a:srgbClr val="205867"/>
                </a:solidFill>
                <a:latin typeface="Calibri" pitchFamily="34" charset="0"/>
                <a:cs typeface="Calibri" pitchFamily="34" charset="0"/>
                <a:sym typeface="Calibri" pitchFamily="34" charset="0"/>
              </a:rPr>
              <a:t>σα λέξεις που φτιάχνουν ποιήματα,</a:t>
            </a:r>
          </a:p>
          <a:p>
            <a:pPr marL="342900" indent="-165100" algn="ctr" eaLnBrk="1" hangingPunct="1">
              <a:spcBef>
                <a:spcPts val="325"/>
              </a:spcBef>
              <a:buClr>
                <a:srgbClr val="205867"/>
              </a:buClr>
              <a:buSzPct val="25000"/>
            </a:pPr>
            <a:r>
              <a:rPr lang="en-US" sz="1600" i="1" smtClean="0">
                <a:solidFill>
                  <a:srgbClr val="205867"/>
                </a:solidFill>
                <a:latin typeface="Calibri" pitchFamily="34" charset="0"/>
                <a:cs typeface="Calibri" pitchFamily="34" charset="0"/>
                <a:sym typeface="Calibri" pitchFamily="34" charset="0"/>
              </a:rPr>
              <a:t>σα νότες που φτιάχνουν μουσική..»</a:t>
            </a:r>
          </a:p>
          <a:p>
            <a:pPr marL="342900" indent="-165100" algn="ctr" eaLnBrk="1" hangingPunct="1">
              <a:spcBef>
                <a:spcPts val="325"/>
              </a:spcBef>
              <a:buClr>
                <a:srgbClr val="000000"/>
              </a:buClr>
            </a:pPr>
            <a:endParaRPr lang="el-GR" sz="1600" i="1" smtClean="0">
              <a:solidFill>
                <a:srgbClr val="205867"/>
              </a:solidFill>
              <a:latin typeface="Calibri" pitchFamily="34" charset="0"/>
              <a:cs typeface="Calibri" pitchFamily="34" charset="0"/>
              <a:sym typeface="Calibri" pitchFamily="34" charset="0"/>
            </a:endParaRPr>
          </a:p>
          <a:p>
            <a:pPr marL="342900" indent="-165100" algn="ctr" eaLnBrk="1" hangingPunct="1">
              <a:spcBef>
                <a:spcPts val="325"/>
              </a:spcBef>
              <a:buClr>
                <a:srgbClr val="205867"/>
              </a:buClr>
              <a:buSzPct val="25000"/>
            </a:pPr>
            <a:r>
              <a:rPr lang="en-US" sz="1600" i="1" smtClean="0">
                <a:solidFill>
                  <a:srgbClr val="205867"/>
                </a:solidFill>
                <a:latin typeface="Calibri" pitchFamily="34" charset="0"/>
                <a:cs typeface="Calibri" pitchFamily="34" charset="0"/>
                <a:sym typeface="Calibri" pitchFamily="34" charset="0"/>
              </a:rPr>
              <a:t>                   </a:t>
            </a:r>
            <a:r>
              <a:rPr lang="en-US" i="1" smtClean="0">
                <a:solidFill>
                  <a:srgbClr val="205867"/>
                </a:solidFill>
                <a:latin typeface="Calibri" pitchFamily="34" charset="0"/>
                <a:cs typeface="Calibri" pitchFamily="34" charset="0"/>
                <a:sym typeface="Calibri" pitchFamily="34" charset="0"/>
              </a:rPr>
              <a:t>Joan Mirο΄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txBox="1">
            <a:spLocks noGrp="1"/>
          </p:cNvSpPr>
          <p:nvPr>
            <p:ph type="title"/>
          </p:nvPr>
        </p:nvSpPr>
        <p:spPr>
          <a:xfrm>
            <a:off x="457200" y="274638"/>
            <a:ext cx="8229600" cy="1143000"/>
          </a:xfrm>
        </p:spPr>
        <p:txBody>
          <a:bodyPr tIns="45700" bIns="45700">
            <a:noAutofit/>
          </a:bodyPr>
          <a:lstStyle/>
          <a:p>
            <a:pPr algn="l" eaLnBrk="1" hangingPunct="1">
              <a:spcBef>
                <a:spcPct val="0"/>
              </a:spcBef>
              <a:buClr>
                <a:srgbClr val="000000"/>
              </a:buClr>
              <a:buSzPct val="25000"/>
              <a:buFont typeface="Calibri" pitchFamily="34" charset="0"/>
              <a:buNone/>
            </a:pPr>
            <a:r>
              <a:rPr lang="en-US" sz="2100" smtClean="0">
                <a:latin typeface="Calibri" pitchFamily="34" charset="0"/>
                <a:cs typeface="Calibri" pitchFamily="34" charset="0"/>
                <a:sym typeface="Calibri" pitchFamily="34" charset="0"/>
              </a:rPr>
              <a:t/>
            </a:r>
            <a:br>
              <a:rPr lang="en-US" sz="2100" smtClean="0">
                <a:latin typeface="Calibri" pitchFamily="34" charset="0"/>
                <a:cs typeface="Calibri" pitchFamily="34" charset="0"/>
                <a:sym typeface="Calibri" pitchFamily="34" charset="0"/>
              </a:rPr>
            </a:br>
            <a:r>
              <a:rPr lang="en-US" sz="2100" smtClean="0">
                <a:latin typeface="Calibri" pitchFamily="34" charset="0"/>
                <a:cs typeface="Calibri" pitchFamily="34" charset="0"/>
                <a:sym typeface="Calibri" pitchFamily="34" charset="0"/>
              </a:rPr>
              <a:t/>
            </a:r>
            <a:br>
              <a:rPr lang="en-US" sz="2100" smtClean="0">
                <a:latin typeface="Calibri" pitchFamily="34" charset="0"/>
                <a:cs typeface="Calibri" pitchFamily="34" charset="0"/>
                <a:sym typeface="Calibri" pitchFamily="34" charset="0"/>
              </a:rPr>
            </a:br>
            <a:r>
              <a:rPr lang="en-US" sz="2100" smtClean="0">
                <a:latin typeface="Calibri" pitchFamily="34" charset="0"/>
                <a:cs typeface="Calibri" pitchFamily="34" charset="0"/>
                <a:sym typeface="Calibri" pitchFamily="34" charset="0"/>
              </a:rPr>
              <a:t/>
            </a:r>
            <a:br>
              <a:rPr lang="en-US" sz="2100" smtClean="0">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Παρόλο που ο Μiro’ πέρασε από πολλά ρεύματα  της σύγχρονης τέχνης ,ιδιαίτερα από το σουρρεαλισμό  και την αφαίρεση, το έργο του δε μπορεί να χαρακτηριστεί από μία μόνο σχολή. </a:t>
            </a:r>
            <a:br>
              <a:rPr lang="en-US" sz="1800" smtClean="0">
                <a:solidFill>
                  <a:srgbClr val="205867"/>
                </a:solidFill>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Οι μορφές στο έργο του είναι αφαιρετικές δίχως όμως να χάνουν την αναφορά τους στο πραγματικό κόσμο. </a:t>
            </a:r>
            <a:br>
              <a:rPr lang="en-US" sz="1800" smtClean="0">
                <a:solidFill>
                  <a:srgbClr val="205867"/>
                </a:solidFill>
                <a:latin typeface="Calibri" pitchFamily="34" charset="0"/>
                <a:cs typeface="Calibri" pitchFamily="34" charset="0"/>
                <a:sym typeface="Calibri" pitchFamily="34" charset="0"/>
              </a:rPr>
            </a:br>
            <a:r>
              <a:rPr lang="en-US" sz="1800" smtClean="0">
                <a:solidFill>
                  <a:srgbClr val="205867"/>
                </a:solidFill>
                <a:latin typeface="Calibri" pitchFamily="34" charset="0"/>
                <a:cs typeface="Calibri" pitchFamily="34" charset="0"/>
                <a:sym typeface="Calibri" pitchFamily="34" charset="0"/>
              </a:rPr>
              <a:t>Θα λέγαμε ότι η καριέρα του ήταν ένας επίμονος πειραματισμός  με τη μη παραστατικότητα. </a:t>
            </a:r>
          </a:p>
        </p:txBody>
      </p:sp>
      <p:sp>
        <p:nvSpPr>
          <p:cNvPr id="159" name="Shape 159"/>
          <p:cNvSpPr txBox="1">
            <a:spLocks noGrp="1"/>
          </p:cNvSpPr>
          <p:nvPr>
            <p:ph type="body" idx="1"/>
          </p:nvPr>
        </p:nvSpPr>
        <p:spPr>
          <a:xfrm>
            <a:off x="457200" y="2428875"/>
            <a:ext cx="8229600" cy="3697288"/>
          </a:xfrm>
        </p:spPr>
        <p:txBody>
          <a:bodyPr tIns="45700" bIns="45700">
            <a:noAutofit/>
          </a:bodyPr>
          <a:lstStyle/>
          <a:p>
            <a:pPr indent="-342900" algn="ctr" eaLnBrk="1" hangingPunct="1">
              <a:spcBef>
                <a:spcPct val="0"/>
              </a:spcBef>
              <a:buClr>
                <a:srgbClr val="205867"/>
              </a:buClr>
              <a:buSzPct val="25000"/>
              <a:buFontTx/>
              <a:buNone/>
            </a:pPr>
            <a:r>
              <a:rPr lang="en-US" sz="2000" smtClean="0">
                <a:solidFill>
                  <a:srgbClr val="205867"/>
                </a:solidFill>
                <a:latin typeface="Calibri" pitchFamily="34" charset="0"/>
                <a:cs typeface="Calibri" pitchFamily="34" charset="0"/>
                <a:sym typeface="Calibri" pitchFamily="34" charset="0"/>
              </a:rPr>
              <a:t>Οι όροι που χρησιμοποιήσαμε εδώ είναι:</a:t>
            </a:r>
          </a:p>
          <a:p>
            <a:pPr indent="-342900" algn="ctr" eaLnBrk="1" hangingPunct="1">
              <a:spcBef>
                <a:spcPts val="400"/>
              </a:spcBef>
              <a:buClr>
                <a:srgbClr val="000000"/>
              </a:buClr>
              <a:buFontTx/>
              <a:buNone/>
            </a:pPr>
            <a:endParaRPr lang="el-GR" sz="2000" smtClean="0">
              <a:solidFill>
                <a:srgbClr val="205867"/>
              </a:solidFill>
              <a:latin typeface="Calibri" pitchFamily="34" charset="0"/>
              <a:cs typeface="Calibri" pitchFamily="34" charset="0"/>
              <a:sym typeface="Calibri" pitchFamily="34" charset="0"/>
            </a:endParaRPr>
          </a:p>
          <a:p>
            <a:pPr indent="-342900" algn="ctr" eaLnBrk="1" hangingPunct="1">
              <a:spcBef>
                <a:spcPts val="400"/>
              </a:spcBef>
              <a:buClr>
                <a:srgbClr val="205867"/>
              </a:buClr>
              <a:buFontTx/>
              <a:buChar char="•"/>
            </a:pPr>
            <a:r>
              <a:rPr lang="en-US" sz="2000" smtClean="0">
                <a:solidFill>
                  <a:srgbClr val="205867"/>
                </a:solidFill>
                <a:latin typeface="Calibri" pitchFamily="34" charset="0"/>
                <a:cs typeface="Calibri" pitchFamily="34" charset="0"/>
                <a:sym typeface="Calibri" pitchFamily="34" charset="0"/>
              </a:rPr>
              <a:t>ποιητική έκφραση</a:t>
            </a:r>
          </a:p>
          <a:p>
            <a:pPr indent="-342900" algn="ctr" eaLnBrk="1" hangingPunct="1">
              <a:spcBef>
                <a:spcPts val="400"/>
              </a:spcBef>
              <a:buClr>
                <a:srgbClr val="205867"/>
              </a:buClr>
              <a:buFontTx/>
              <a:buChar char="•"/>
            </a:pPr>
            <a:r>
              <a:rPr lang="en-US" sz="2000" u="sng" smtClean="0">
                <a:solidFill>
                  <a:schemeClr val="hlink"/>
                </a:solidFill>
                <a:latin typeface="Calibri" pitchFamily="34" charset="0"/>
                <a:cs typeface="Calibri" pitchFamily="34" charset="0"/>
                <a:sym typeface="Calibri" pitchFamily="34" charset="0"/>
                <a:hlinkClick r:id="rId3"/>
              </a:rPr>
              <a:t>σουρρεαλισμός</a:t>
            </a:r>
          </a:p>
          <a:p>
            <a:pPr indent="-342900" algn="ctr" eaLnBrk="1" hangingPunct="1">
              <a:spcBef>
                <a:spcPts val="400"/>
              </a:spcBef>
              <a:buClr>
                <a:srgbClr val="205867"/>
              </a:buClr>
              <a:buFontTx/>
              <a:buChar char="•"/>
            </a:pPr>
            <a:r>
              <a:rPr lang="en-US" sz="2000" smtClean="0">
                <a:solidFill>
                  <a:srgbClr val="205867"/>
                </a:solidFill>
                <a:latin typeface="Calibri" pitchFamily="34" charset="0"/>
                <a:cs typeface="Calibri" pitchFamily="34" charset="0"/>
                <a:sym typeface="Calibri" pitchFamily="34" charset="0"/>
              </a:rPr>
              <a:t>αφαίρεση</a:t>
            </a:r>
          </a:p>
          <a:p>
            <a:pPr indent="-342900" algn="ctr" eaLnBrk="1" hangingPunct="1">
              <a:spcBef>
                <a:spcPts val="400"/>
              </a:spcBef>
              <a:buClr>
                <a:srgbClr val="205867"/>
              </a:buClr>
              <a:buFontTx/>
              <a:buChar char="•"/>
            </a:pPr>
            <a:r>
              <a:rPr lang="en-US" sz="2000" smtClean="0">
                <a:solidFill>
                  <a:srgbClr val="205867"/>
                </a:solidFill>
                <a:latin typeface="Calibri" pitchFamily="34" charset="0"/>
                <a:cs typeface="Calibri" pitchFamily="34" charset="0"/>
                <a:sym typeface="Calibri" pitchFamily="34" charset="0"/>
              </a:rPr>
              <a:t>παραστατική -μη παραστατική τέχνη</a:t>
            </a:r>
          </a:p>
          <a:p>
            <a:pPr indent="-342900" algn="ctr" eaLnBrk="1" hangingPunct="1">
              <a:spcBef>
                <a:spcPts val="400"/>
              </a:spcBef>
              <a:buClr>
                <a:srgbClr val="205867"/>
              </a:buClr>
              <a:buFontTx/>
              <a:buChar char="•"/>
            </a:pPr>
            <a:r>
              <a:rPr lang="en-US" sz="2000" smtClean="0">
                <a:solidFill>
                  <a:srgbClr val="205867"/>
                </a:solidFill>
                <a:latin typeface="Calibri" pitchFamily="34" charset="0"/>
                <a:cs typeface="Calibri" pitchFamily="34" charset="0"/>
                <a:sym typeface="Calibri" pitchFamily="34" charset="0"/>
              </a:rPr>
              <a:t>προσωπικό  εικαστικό  λεξιλόγιο</a:t>
            </a:r>
          </a:p>
          <a:p>
            <a:pPr indent="-342900" algn="ctr" eaLnBrk="1" hangingPunct="1">
              <a:spcBef>
                <a:spcPts val="400"/>
              </a:spcBef>
              <a:buClr>
                <a:srgbClr val="205867"/>
              </a:buClr>
              <a:buFontTx/>
              <a:buChar char="•"/>
            </a:pPr>
            <a:r>
              <a:rPr lang="en-US" sz="2000" u="sng" smtClean="0">
                <a:solidFill>
                  <a:schemeClr val="hlink"/>
                </a:solidFill>
                <a:latin typeface="Calibri" pitchFamily="34" charset="0"/>
                <a:cs typeface="Calibri" pitchFamily="34" charset="0"/>
                <a:sym typeface="Calibri" pitchFamily="34" charset="0"/>
                <a:hlinkClick r:id="rId4"/>
              </a:rPr>
              <a:t>οργανικά σχήματα</a:t>
            </a:r>
          </a:p>
          <a:p>
            <a:pPr indent="-342900" algn="ctr" eaLnBrk="1" hangingPunct="1">
              <a:spcBef>
                <a:spcPts val="400"/>
              </a:spcBef>
              <a:buClr>
                <a:srgbClr val="205867"/>
              </a:buClr>
              <a:buFontTx/>
              <a:buChar char="•"/>
            </a:pPr>
            <a:r>
              <a:rPr lang="en-US" sz="2000" u="sng" smtClean="0">
                <a:solidFill>
                  <a:schemeClr val="hlink"/>
                </a:solidFill>
                <a:latin typeface="Calibri" pitchFamily="34" charset="0"/>
                <a:cs typeface="Calibri" pitchFamily="34" charset="0"/>
                <a:sym typeface="Calibri" pitchFamily="34" charset="0"/>
                <a:hlinkClick r:id="rId5"/>
              </a:rPr>
              <a:t>μνημειακή τέχνη</a:t>
            </a:r>
          </a:p>
          <a:p>
            <a:pPr indent="-342900" algn="ctr" eaLnBrk="1" hangingPunct="1">
              <a:spcBef>
                <a:spcPts val="400"/>
              </a:spcBef>
              <a:buClr>
                <a:srgbClr val="205867"/>
              </a:buClr>
              <a:buFontTx/>
              <a:buChar char="•"/>
            </a:pPr>
            <a:r>
              <a:rPr lang="en-US" sz="2000" smtClean="0">
                <a:solidFill>
                  <a:srgbClr val="205867"/>
                </a:solidFill>
                <a:latin typeface="Calibri" pitchFamily="34" charset="0"/>
                <a:cs typeface="Calibri" pitchFamily="34" charset="0"/>
                <a:sym typeface="Calibri" pitchFamily="34" charset="0"/>
              </a:rPr>
              <a:t>καθαρά χρώματα</a:t>
            </a:r>
          </a:p>
          <a:p>
            <a:pPr indent="-342900" eaLnBrk="1" hangingPunct="1">
              <a:spcBef>
                <a:spcPts val="400"/>
              </a:spcBef>
              <a:buClr>
                <a:srgbClr val="000000"/>
              </a:buClr>
              <a:buFontTx/>
              <a:buNone/>
            </a:pPr>
            <a:endParaRPr lang="el-GR" sz="2000" smtClean="0">
              <a:solidFill>
                <a:srgbClr val="205867"/>
              </a:solidFill>
              <a:latin typeface="Calibri" pitchFamily="34" charset="0"/>
              <a:cs typeface="Calibri" pitchFamily="34" charset="0"/>
              <a:sym typeface="Calibri" pitchFamily="34" charset="0"/>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64"/>
          <p:cNvSpPr txBox="1">
            <a:spLocks noGrp="1"/>
          </p:cNvSpPr>
          <p:nvPr>
            <p:ph type="title"/>
          </p:nvPr>
        </p:nvSpPr>
        <p:spPr>
          <a:xfrm>
            <a:off x="457200" y="274638"/>
            <a:ext cx="8229600" cy="1143000"/>
          </a:xfrm>
        </p:spPr>
        <p:txBody>
          <a:bodyPr tIns="45700" bIns="45700"/>
          <a:lstStyle/>
          <a:p>
            <a:pPr eaLnBrk="1" hangingPunct="1">
              <a:spcBef>
                <a:spcPct val="0"/>
              </a:spcBef>
              <a:buClr>
                <a:srgbClr val="205867"/>
              </a:buClr>
              <a:buSzPct val="25000"/>
              <a:buFont typeface="Calibri" pitchFamily="34" charset="0"/>
              <a:buNone/>
            </a:pPr>
            <a:r>
              <a:rPr lang="en-US" sz="2400" smtClean="0">
                <a:solidFill>
                  <a:srgbClr val="205867"/>
                </a:solidFill>
                <a:latin typeface="Calibri" pitchFamily="34" charset="0"/>
                <a:cs typeface="Calibri" pitchFamily="34" charset="0"/>
                <a:sym typeface="Calibri" pitchFamily="34" charset="0"/>
              </a:rPr>
              <a:t>Παραπομπές: </a:t>
            </a:r>
          </a:p>
        </p:txBody>
      </p:sp>
      <p:sp>
        <p:nvSpPr>
          <p:cNvPr id="165" name="Shape 165"/>
          <p:cNvSpPr txBox="1">
            <a:spLocks noGrp="1"/>
          </p:cNvSpPr>
          <p:nvPr>
            <p:ph type="body" idx="1"/>
          </p:nvPr>
        </p:nvSpPr>
        <p:spPr/>
        <p:txBody>
          <a:bodyPr tIns="45700" bIns="45700">
            <a:noAutofit/>
          </a:bodyPr>
          <a:lstStyle/>
          <a:p>
            <a:pPr indent="-342900" eaLnBrk="1" hangingPunct="1">
              <a:spcBef>
                <a:spcPct val="0"/>
              </a:spcBef>
              <a:buClr>
                <a:srgbClr val="000000"/>
              </a:buClr>
              <a:buFontTx/>
              <a:buChar char="•"/>
            </a:pPr>
            <a:r>
              <a:rPr lang="en-US" u="sng" smtClean="0">
                <a:solidFill>
                  <a:schemeClr val="hlink"/>
                </a:solidFill>
                <a:latin typeface="Calibri" pitchFamily="34" charset="0"/>
                <a:cs typeface="Calibri" pitchFamily="34" charset="0"/>
                <a:sym typeface="Calibri" pitchFamily="34" charset="0"/>
                <a:hlinkClick r:id="rId3"/>
              </a:rPr>
              <a:t>http://www.abcgallery.com/</a:t>
            </a:r>
          </a:p>
          <a:p>
            <a:pPr indent="-342900" eaLnBrk="1" hangingPunct="1">
              <a:spcBef>
                <a:spcPts val="275"/>
              </a:spcBef>
              <a:buClr>
                <a:srgbClr val="000000"/>
              </a:buClr>
              <a:buFontTx/>
              <a:buChar char="•"/>
            </a:pPr>
            <a:r>
              <a:rPr lang="en-US" u="sng" smtClean="0">
                <a:solidFill>
                  <a:schemeClr val="hlink"/>
                </a:solidFill>
                <a:latin typeface="Calibri" pitchFamily="34" charset="0"/>
                <a:cs typeface="Calibri" pitchFamily="34" charset="0"/>
                <a:sym typeface="Calibri" pitchFamily="34" charset="0"/>
                <a:hlinkClick r:id="rId4"/>
              </a:rPr>
              <a:t>http://www.theartstory.org/</a:t>
            </a:r>
          </a:p>
          <a:p>
            <a:pPr indent="-342900" eaLnBrk="1" hangingPunct="1">
              <a:spcBef>
                <a:spcPts val="275"/>
              </a:spcBef>
              <a:buClr>
                <a:srgbClr val="000000"/>
              </a:buClr>
              <a:buFontTx/>
              <a:buChar char="•"/>
            </a:pPr>
            <a:r>
              <a:rPr lang="en-US" u="sng" smtClean="0">
                <a:solidFill>
                  <a:schemeClr val="hlink"/>
                </a:solidFill>
                <a:latin typeface="Calibri" pitchFamily="34" charset="0"/>
                <a:cs typeface="Calibri" pitchFamily="34" charset="0"/>
                <a:sym typeface="Calibri" pitchFamily="34" charset="0"/>
                <a:hlinkClick r:id="rId5"/>
              </a:rPr>
              <a:t>http://www.wikiart.org/</a:t>
            </a:r>
          </a:p>
          <a:p>
            <a:pPr indent="-342900" eaLnBrk="1" hangingPunct="1">
              <a:spcBef>
                <a:spcPts val="275"/>
              </a:spcBef>
              <a:buClr>
                <a:srgbClr val="000000"/>
              </a:buClr>
              <a:buFontTx/>
              <a:buChar char="•"/>
            </a:pPr>
            <a:r>
              <a:rPr lang="en-US" u="sng" smtClean="0">
                <a:solidFill>
                  <a:schemeClr val="hlink"/>
                </a:solidFill>
                <a:latin typeface="Calibri" pitchFamily="34" charset="0"/>
                <a:cs typeface="Calibri" pitchFamily="34" charset="0"/>
                <a:sym typeface="Calibri" pitchFamily="34" charset="0"/>
                <a:hlinkClick r:id="rId6"/>
              </a:rPr>
              <a:t>http://youtu.be/pU3pMuMq1bw</a:t>
            </a:r>
          </a:p>
          <a:p>
            <a:pPr indent="-342900" eaLnBrk="1" hangingPunct="1">
              <a:spcBef>
                <a:spcPts val="275"/>
              </a:spcBef>
              <a:buClr>
                <a:srgbClr val="000000"/>
              </a:buClr>
              <a:buFontTx/>
              <a:buChar char="•"/>
            </a:pPr>
            <a:r>
              <a:rPr lang="en-US" smtClean="0">
                <a:latin typeface="Calibri" pitchFamily="34" charset="0"/>
                <a:cs typeface="Calibri" pitchFamily="34" charset="0"/>
                <a:sym typeface="Calibri" pitchFamily="34" charset="0"/>
              </a:rPr>
              <a:t>YouTube</a:t>
            </a:r>
          </a:p>
          <a:p>
            <a:pPr indent="-342900" eaLnBrk="1" hangingPunct="1">
              <a:spcBef>
                <a:spcPts val="275"/>
              </a:spcBef>
              <a:buClr>
                <a:srgbClr val="000000"/>
              </a:buClr>
              <a:buFontTx/>
              <a:buChar char="•"/>
            </a:pPr>
            <a:r>
              <a:rPr lang="en-US" smtClean="0">
                <a:latin typeface="Calibri" pitchFamily="34" charset="0"/>
                <a:cs typeface="Calibri" pitchFamily="34" charset="0"/>
                <a:sym typeface="Calibri" pitchFamily="34" charset="0"/>
              </a:rPr>
              <a:t>Wikipedia</a:t>
            </a:r>
          </a:p>
          <a:p>
            <a:pPr indent="-342900" eaLnBrk="1" hangingPunct="1">
              <a:spcBef>
                <a:spcPts val="275"/>
              </a:spcBef>
              <a:buClr>
                <a:srgbClr val="000000"/>
              </a:buClr>
              <a:buFontTx/>
              <a:buChar char="•"/>
            </a:pPr>
            <a:r>
              <a:rPr lang="en-US" smtClean="0">
                <a:latin typeface="Calibri" pitchFamily="34" charset="0"/>
                <a:cs typeface="Calibri" pitchFamily="34" charset="0"/>
                <a:sym typeface="Calibri" pitchFamily="34" charset="0"/>
              </a:rPr>
              <a:t>εικόνες Google</a:t>
            </a:r>
          </a:p>
          <a:p>
            <a:pPr indent="-342900" eaLnBrk="1" hangingPunct="1">
              <a:spcBef>
                <a:spcPts val="275"/>
              </a:spcBef>
              <a:buClr>
                <a:srgbClr val="000000"/>
              </a:buClr>
              <a:buFontTx/>
              <a:buNone/>
            </a:pPr>
            <a:endParaRPr lang="el-GR" smtClean="0">
              <a:latin typeface="Calibri" pitchFamily="34" charset="0"/>
              <a:cs typeface="Calibri" pitchFamily="34" charset="0"/>
              <a:sym typeface="Calibri" pitchFamily="34" charset="0"/>
            </a:endParaRPr>
          </a:p>
          <a:p>
            <a:pPr indent="-342900" eaLnBrk="1" hangingPunct="1">
              <a:spcBef>
                <a:spcPts val="275"/>
              </a:spcBef>
              <a:buClr>
                <a:srgbClr val="000000"/>
              </a:buClr>
              <a:buFontTx/>
              <a:buNone/>
            </a:pPr>
            <a:endParaRPr lang="el-GR" smtClean="0">
              <a:latin typeface="Calibri" pitchFamily="34" charset="0"/>
              <a:cs typeface="Calibri" pitchFamily="34" charset="0"/>
              <a:sym typeface="Calibri" pitchFamily="34" charset="0"/>
            </a:endParaRPr>
          </a:p>
          <a:p>
            <a:pPr indent="-342900" eaLnBrk="1" hangingPunct="1">
              <a:spcBef>
                <a:spcPts val="275"/>
              </a:spcBef>
              <a:buClr>
                <a:srgbClr val="000000"/>
              </a:buClr>
              <a:buFontTx/>
              <a:buNone/>
            </a:pPr>
            <a:endParaRPr lang="el-GR" smtClean="0">
              <a:latin typeface="Calibri" pitchFamily="34" charset="0"/>
              <a:cs typeface="Calibri" pitchFamily="34" charset="0"/>
              <a:sym typeface="Calibri" pitchFamily="34" charset="0"/>
            </a:endParaRPr>
          </a:p>
        </p:txBody>
      </p:sp>
      <p:pic>
        <p:nvPicPr>
          <p:cNvPr id="36867" name="Shape 166"/>
          <p:cNvPicPr preferRelativeResize="0">
            <a:picLocks noChangeAspect="1" noChangeArrowheads="1"/>
          </p:cNvPicPr>
          <p:nvPr/>
        </p:nvPicPr>
        <p:blipFill>
          <a:blip r:embed="rId7"/>
          <a:srcRect/>
          <a:stretch>
            <a:fillRect/>
          </a:stretch>
        </p:blipFill>
        <p:spPr bwMode="auto">
          <a:xfrm>
            <a:off x="3429000" y="1714500"/>
            <a:ext cx="4708525" cy="3621088"/>
          </a:xfrm>
          <a:prstGeom prst="rect">
            <a:avLst/>
          </a:prstGeom>
          <a:noFill/>
          <a:ln w="9525">
            <a:noFill/>
            <a:miter lim="800000"/>
            <a:headEnd/>
            <a:tailEnd/>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71"/>
          <p:cNvSpPr txBox="1">
            <a:spLocks noGrp="1"/>
          </p:cNvSpPr>
          <p:nvPr>
            <p:ph type="title"/>
          </p:nvPr>
        </p:nvSpPr>
        <p:spPr>
          <a:xfrm>
            <a:off x="457200" y="274638"/>
            <a:ext cx="8229600" cy="1143000"/>
          </a:xfrm>
        </p:spPr>
        <p:txBody>
          <a:bodyPr tIns="45700" bIns="45700"/>
          <a:lstStyle/>
          <a:p>
            <a:pPr eaLnBrk="1" hangingPunct="1">
              <a:spcBef>
                <a:spcPct val="0"/>
              </a:spcBef>
              <a:buClr>
                <a:srgbClr val="205867"/>
              </a:buClr>
              <a:buSzPct val="25000"/>
              <a:buFont typeface="Calibri" pitchFamily="34" charset="0"/>
              <a:buNone/>
            </a:pPr>
            <a:r>
              <a:rPr lang="en-US" sz="1600" smtClean="0">
                <a:solidFill>
                  <a:srgbClr val="205867"/>
                </a:solidFill>
                <a:latin typeface="Calibri" pitchFamily="34" charset="0"/>
                <a:cs typeface="Calibri" pitchFamily="34" charset="0"/>
                <a:sym typeface="Calibri" pitchFamily="34" charset="0"/>
              </a:rPr>
              <a:t/>
            </a:r>
            <a:br>
              <a:rPr lang="en-US" sz="1600" smtClean="0">
                <a:solidFill>
                  <a:srgbClr val="205867"/>
                </a:solidFill>
                <a:latin typeface="Calibri" pitchFamily="34" charset="0"/>
                <a:cs typeface="Calibri" pitchFamily="34" charset="0"/>
                <a:sym typeface="Calibri" pitchFamily="34" charset="0"/>
              </a:rPr>
            </a:br>
            <a:r>
              <a:rPr lang="en-US" sz="1600" smtClean="0">
                <a:solidFill>
                  <a:srgbClr val="205867"/>
                </a:solidFill>
                <a:latin typeface="Calibri" pitchFamily="34" charset="0"/>
                <a:cs typeface="Calibri" pitchFamily="34" charset="0"/>
                <a:sym typeface="Calibri" pitchFamily="34" charset="0"/>
              </a:rPr>
              <a:t/>
            </a:r>
            <a:br>
              <a:rPr lang="en-US" sz="1600" smtClean="0">
                <a:solidFill>
                  <a:srgbClr val="205867"/>
                </a:solidFill>
                <a:latin typeface="Calibri" pitchFamily="34" charset="0"/>
                <a:cs typeface="Calibri" pitchFamily="34" charset="0"/>
                <a:sym typeface="Calibri" pitchFamily="34" charset="0"/>
              </a:rPr>
            </a:br>
            <a:r>
              <a:rPr lang="en-US" sz="1600" smtClean="0">
                <a:solidFill>
                  <a:srgbClr val="205867"/>
                </a:solidFill>
                <a:latin typeface="Calibri" pitchFamily="34" charset="0"/>
                <a:cs typeface="Calibri" pitchFamily="34" charset="0"/>
                <a:sym typeface="Calibri" pitchFamily="34" charset="0"/>
              </a:rPr>
              <a:t/>
            </a:r>
            <a:br>
              <a:rPr lang="en-US" sz="1600" smtClean="0">
                <a:solidFill>
                  <a:srgbClr val="205867"/>
                </a:solidFill>
                <a:latin typeface="Calibri" pitchFamily="34" charset="0"/>
                <a:cs typeface="Calibri" pitchFamily="34" charset="0"/>
                <a:sym typeface="Calibri" pitchFamily="34" charset="0"/>
              </a:rPr>
            </a:br>
            <a:r>
              <a:rPr lang="en-US" sz="1600" smtClean="0">
                <a:solidFill>
                  <a:srgbClr val="205867"/>
                </a:solidFill>
                <a:latin typeface="Calibri" pitchFamily="34" charset="0"/>
                <a:cs typeface="Calibri" pitchFamily="34" charset="0"/>
                <a:sym typeface="Calibri" pitchFamily="34" charset="0"/>
              </a:rPr>
              <a:t/>
            </a:r>
            <a:br>
              <a:rPr lang="en-US" sz="1600" smtClean="0">
                <a:solidFill>
                  <a:srgbClr val="205867"/>
                </a:solidFill>
                <a:latin typeface="Calibri" pitchFamily="34" charset="0"/>
                <a:cs typeface="Calibri" pitchFamily="34" charset="0"/>
                <a:sym typeface="Calibri" pitchFamily="34" charset="0"/>
              </a:rPr>
            </a:br>
            <a:r>
              <a:rPr lang="en-US" sz="1600" smtClean="0">
                <a:solidFill>
                  <a:srgbClr val="205867"/>
                </a:solidFill>
                <a:latin typeface="Calibri" pitchFamily="34" charset="0"/>
                <a:cs typeface="Calibri" pitchFamily="34" charset="0"/>
                <a:sym typeface="Calibri" pitchFamily="34" charset="0"/>
              </a:rPr>
              <a:t/>
            </a:r>
            <a:br>
              <a:rPr lang="en-US" sz="1600" smtClean="0">
                <a:solidFill>
                  <a:srgbClr val="205867"/>
                </a:solidFill>
                <a:latin typeface="Calibri" pitchFamily="34" charset="0"/>
                <a:cs typeface="Calibri" pitchFamily="34" charset="0"/>
                <a:sym typeface="Calibri" pitchFamily="34" charset="0"/>
              </a:rPr>
            </a:br>
            <a:r>
              <a:rPr lang="en-US" sz="1600" smtClean="0">
                <a:solidFill>
                  <a:srgbClr val="205867"/>
                </a:solidFill>
                <a:latin typeface="Calibri" pitchFamily="34" charset="0"/>
                <a:cs typeface="Calibri" pitchFamily="34" charset="0"/>
                <a:sym typeface="Calibri" pitchFamily="34" charset="0"/>
              </a:rPr>
              <a:t/>
            </a:r>
            <a:br>
              <a:rPr lang="en-US" sz="1600" smtClean="0">
                <a:solidFill>
                  <a:srgbClr val="205867"/>
                </a:solidFill>
                <a:latin typeface="Calibri" pitchFamily="34" charset="0"/>
                <a:cs typeface="Calibri" pitchFamily="34" charset="0"/>
                <a:sym typeface="Calibri" pitchFamily="34" charset="0"/>
              </a:rPr>
            </a:br>
            <a:r>
              <a:rPr lang="en-US" sz="1600" smtClean="0">
                <a:solidFill>
                  <a:srgbClr val="205867"/>
                </a:solidFill>
                <a:latin typeface="Calibri" pitchFamily="34" charset="0"/>
                <a:cs typeface="Calibri" pitchFamily="34" charset="0"/>
                <a:sym typeface="Calibri" pitchFamily="34" charset="0"/>
              </a:rPr>
              <a:t/>
            </a:r>
            <a:br>
              <a:rPr lang="en-US" sz="1600" smtClean="0">
                <a:solidFill>
                  <a:srgbClr val="205867"/>
                </a:solidFill>
                <a:latin typeface="Calibri" pitchFamily="34" charset="0"/>
                <a:cs typeface="Calibri" pitchFamily="34" charset="0"/>
                <a:sym typeface="Calibri" pitchFamily="34" charset="0"/>
              </a:rPr>
            </a:br>
            <a:r>
              <a:rPr lang="en-US" sz="1600" smtClean="0">
                <a:solidFill>
                  <a:srgbClr val="205867"/>
                </a:solidFill>
                <a:latin typeface="Calibri" pitchFamily="34" charset="0"/>
                <a:cs typeface="Calibri" pitchFamily="34" charset="0"/>
                <a:sym typeface="Calibri" pitchFamily="34" charset="0"/>
              </a:rPr>
              <a:t/>
            </a:r>
            <a:br>
              <a:rPr lang="en-US" sz="1600" smtClean="0">
                <a:solidFill>
                  <a:srgbClr val="205867"/>
                </a:solidFill>
                <a:latin typeface="Calibri" pitchFamily="34" charset="0"/>
                <a:cs typeface="Calibri" pitchFamily="34" charset="0"/>
                <a:sym typeface="Calibri" pitchFamily="34" charset="0"/>
              </a:rPr>
            </a:br>
            <a:r>
              <a:rPr lang="en-US" sz="2000" smtClean="0">
                <a:solidFill>
                  <a:srgbClr val="205867"/>
                </a:solidFill>
                <a:latin typeface="Calibri" pitchFamily="34" charset="0"/>
                <a:cs typeface="Calibri" pitchFamily="34" charset="0"/>
                <a:sym typeface="Calibri" pitchFamily="34" charset="0"/>
              </a:rPr>
              <a:t>Αυτή η παρουσίαση  σχεδιάστηκε </a:t>
            </a:r>
            <a:br>
              <a:rPr lang="en-US" sz="2000" smtClean="0">
                <a:solidFill>
                  <a:srgbClr val="205867"/>
                </a:solidFill>
                <a:latin typeface="Calibri" pitchFamily="34" charset="0"/>
                <a:cs typeface="Calibri" pitchFamily="34" charset="0"/>
                <a:sym typeface="Calibri" pitchFamily="34" charset="0"/>
              </a:rPr>
            </a:br>
            <a:r>
              <a:rPr lang="en-US" sz="2000" smtClean="0">
                <a:solidFill>
                  <a:srgbClr val="205867"/>
                </a:solidFill>
                <a:latin typeface="Calibri" pitchFamily="34" charset="0"/>
                <a:cs typeface="Calibri" pitchFamily="34" charset="0"/>
                <a:sym typeface="Calibri" pitchFamily="34" charset="0"/>
              </a:rPr>
              <a:t/>
            </a:r>
            <a:br>
              <a:rPr lang="en-US" sz="2000" smtClean="0">
                <a:solidFill>
                  <a:srgbClr val="205867"/>
                </a:solidFill>
                <a:latin typeface="Calibri" pitchFamily="34" charset="0"/>
                <a:cs typeface="Calibri" pitchFamily="34" charset="0"/>
                <a:sym typeface="Calibri" pitchFamily="34" charset="0"/>
              </a:rPr>
            </a:br>
            <a:r>
              <a:rPr lang="en-US" sz="2000" smtClean="0">
                <a:solidFill>
                  <a:srgbClr val="205867"/>
                </a:solidFill>
                <a:latin typeface="Calibri" pitchFamily="34" charset="0"/>
                <a:cs typeface="Calibri" pitchFamily="34" charset="0"/>
                <a:sym typeface="Calibri" pitchFamily="34" charset="0"/>
              </a:rPr>
              <a:t>για τα </a:t>
            </a:r>
            <a:r>
              <a:rPr lang="en-US" sz="2400" b="1" smtClean="0">
                <a:solidFill>
                  <a:srgbClr val="205867"/>
                </a:solidFill>
                <a:latin typeface="Calibri" pitchFamily="34" charset="0"/>
                <a:cs typeface="Calibri" pitchFamily="34" charset="0"/>
                <a:sym typeface="Calibri" pitchFamily="34" charset="0"/>
              </a:rPr>
              <a:t>Εικαστικά  τάξεων   Ε’ &amp; ΣΤ’ του Δημοτικού</a:t>
            </a:r>
            <a:br>
              <a:rPr lang="en-US" sz="2400" b="1" smtClean="0">
                <a:solidFill>
                  <a:srgbClr val="205867"/>
                </a:solidFill>
                <a:latin typeface="Calibri" pitchFamily="34" charset="0"/>
                <a:cs typeface="Calibri" pitchFamily="34" charset="0"/>
                <a:sym typeface="Calibri" pitchFamily="34" charset="0"/>
              </a:rPr>
            </a:br>
            <a:r>
              <a:rPr lang="en-US" sz="2400" b="1" smtClean="0">
                <a:solidFill>
                  <a:srgbClr val="205867"/>
                </a:solidFill>
                <a:latin typeface="Calibri" pitchFamily="34" charset="0"/>
                <a:cs typeface="Calibri" pitchFamily="34" charset="0"/>
                <a:sym typeface="Calibri" pitchFamily="34" charset="0"/>
              </a:rPr>
              <a:t/>
            </a:r>
            <a:br>
              <a:rPr lang="en-US" sz="2400" b="1" smtClean="0">
                <a:solidFill>
                  <a:srgbClr val="205867"/>
                </a:solidFill>
                <a:latin typeface="Calibri" pitchFamily="34" charset="0"/>
                <a:cs typeface="Calibri" pitchFamily="34" charset="0"/>
                <a:sym typeface="Calibri" pitchFamily="34" charset="0"/>
              </a:rPr>
            </a:br>
            <a:r>
              <a:rPr lang="en-US" sz="2000" smtClean="0">
                <a:solidFill>
                  <a:srgbClr val="205867"/>
                </a:solidFill>
                <a:latin typeface="Calibri" pitchFamily="34" charset="0"/>
                <a:cs typeface="Calibri" pitchFamily="34" charset="0"/>
                <a:sym typeface="Calibri" pitchFamily="34" charset="0"/>
              </a:rPr>
              <a:t>στους διδακτικούς  άξονες </a:t>
            </a:r>
            <a:r>
              <a:rPr lang="en-US" sz="2000" b="1" smtClean="0">
                <a:solidFill>
                  <a:srgbClr val="205867"/>
                </a:solidFill>
                <a:latin typeface="Calibri" pitchFamily="34" charset="0"/>
                <a:cs typeface="Calibri" pitchFamily="34" charset="0"/>
                <a:sym typeface="Calibri" pitchFamily="34" charset="0"/>
              </a:rPr>
              <a:t>4</a:t>
            </a:r>
            <a:r>
              <a:rPr lang="en-US" sz="2000" smtClean="0">
                <a:solidFill>
                  <a:srgbClr val="205867"/>
                </a:solidFill>
                <a:latin typeface="Calibri" pitchFamily="34" charset="0"/>
                <a:cs typeface="Calibri" pitchFamily="34" charset="0"/>
                <a:sym typeface="Calibri" pitchFamily="34" charset="0"/>
              </a:rPr>
              <a:t> και </a:t>
            </a:r>
            <a:r>
              <a:rPr lang="en-US" sz="2000" b="1" smtClean="0">
                <a:solidFill>
                  <a:srgbClr val="205867"/>
                </a:solidFill>
                <a:latin typeface="Calibri" pitchFamily="34" charset="0"/>
                <a:cs typeface="Calibri" pitchFamily="34" charset="0"/>
                <a:sym typeface="Calibri" pitchFamily="34" charset="0"/>
              </a:rPr>
              <a:t>5</a:t>
            </a:r>
          </a:p>
        </p:txBody>
      </p:sp>
      <p:sp>
        <p:nvSpPr>
          <p:cNvPr id="172" name="Shape 172"/>
          <p:cNvSpPr txBox="1">
            <a:spLocks noGrp="1"/>
          </p:cNvSpPr>
          <p:nvPr>
            <p:ph type="body" idx="1"/>
          </p:nvPr>
        </p:nvSpPr>
        <p:spPr>
          <a:xfrm>
            <a:off x="457200" y="3071813"/>
            <a:ext cx="8229600" cy="3054350"/>
          </a:xfrm>
        </p:spPr>
        <p:txBody>
          <a:bodyPr tIns="45700" bIns="45700">
            <a:noAutofit/>
          </a:bodyPr>
          <a:lstStyle/>
          <a:p>
            <a:pPr indent="-244475" algn="ctr" eaLnBrk="1" hangingPunct="1">
              <a:lnSpc>
                <a:spcPct val="80000"/>
              </a:lnSpc>
              <a:spcBef>
                <a:spcPct val="0"/>
              </a:spcBef>
              <a:buClr>
                <a:srgbClr val="000000"/>
              </a:buClr>
              <a:buFontTx/>
              <a:buNone/>
            </a:pPr>
            <a:endParaRPr lang="el-GR" sz="1500" i="1" smtClean="0">
              <a:solidFill>
                <a:srgbClr val="974806"/>
              </a:solidFill>
              <a:latin typeface="Calibri" pitchFamily="34" charset="0"/>
              <a:cs typeface="Calibri" pitchFamily="34" charset="0"/>
              <a:sym typeface="Calibri" pitchFamily="34" charset="0"/>
            </a:endParaRPr>
          </a:p>
          <a:p>
            <a:pPr indent="-244475" algn="ctr" eaLnBrk="1" hangingPunct="1">
              <a:lnSpc>
                <a:spcPct val="80000"/>
              </a:lnSpc>
              <a:spcBef>
                <a:spcPts val="313"/>
              </a:spcBef>
              <a:buClr>
                <a:srgbClr val="974806"/>
              </a:buClr>
              <a:buSzPct val="25000"/>
              <a:buFontTx/>
              <a:buNone/>
            </a:pPr>
            <a:r>
              <a:rPr lang="en-US" sz="1500" i="1" smtClean="0">
                <a:solidFill>
                  <a:srgbClr val="974806"/>
                </a:solidFill>
                <a:latin typeface="Calibri" pitchFamily="34" charset="0"/>
                <a:cs typeface="Calibri" pitchFamily="34" charset="0"/>
                <a:sym typeface="Calibri" pitchFamily="34" charset="0"/>
              </a:rPr>
              <a:t>Σχεδιασμός</a:t>
            </a:r>
            <a:r>
              <a:rPr lang="en-US" sz="1500" smtClean="0">
                <a:solidFill>
                  <a:srgbClr val="974806"/>
                </a:solidFill>
                <a:latin typeface="Calibri" pitchFamily="34" charset="0"/>
                <a:cs typeface="Calibri" pitchFamily="34" charset="0"/>
                <a:sym typeface="Calibri" pitchFamily="34" charset="0"/>
              </a:rPr>
              <a:t>:Φωτεινή Καφίδα, Εικαστικός,Εκπαιδευτικός ΠΕ08</a:t>
            </a:r>
          </a:p>
          <a:p>
            <a:pPr indent="-244475" algn="ctr" eaLnBrk="1" hangingPunct="1">
              <a:lnSpc>
                <a:spcPct val="80000"/>
              </a:lnSpc>
              <a:spcBef>
                <a:spcPts val="300"/>
              </a:spcBef>
              <a:buClr>
                <a:srgbClr val="000000"/>
              </a:buClr>
              <a:buFontTx/>
              <a:buNone/>
            </a:pPr>
            <a:endParaRPr lang="el-GR" sz="1500" smtClean="0">
              <a:solidFill>
                <a:srgbClr val="974806"/>
              </a:solidFill>
              <a:latin typeface="Calibri" pitchFamily="34" charset="0"/>
              <a:cs typeface="Calibri" pitchFamily="34" charset="0"/>
              <a:sym typeface="Calibri" pitchFamily="34" charset="0"/>
            </a:endParaRPr>
          </a:p>
          <a:p>
            <a:pPr indent="-244475" algn="ctr" eaLnBrk="1" hangingPunct="1">
              <a:lnSpc>
                <a:spcPct val="80000"/>
              </a:lnSpc>
              <a:spcBef>
                <a:spcPts val="275"/>
              </a:spcBef>
              <a:buClr>
                <a:srgbClr val="205867"/>
              </a:buClr>
              <a:buSzPct val="25000"/>
              <a:buFontTx/>
              <a:buNone/>
            </a:pPr>
            <a:r>
              <a:rPr lang="en-US" sz="1300" smtClean="0">
                <a:solidFill>
                  <a:srgbClr val="205867"/>
                </a:solidFill>
                <a:latin typeface="Calibri" pitchFamily="34" charset="0"/>
                <a:cs typeface="Calibri" pitchFamily="34" charset="0"/>
                <a:sym typeface="Calibri" pitchFamily="34" charset="0"/>
              </a:rPr>
              <a:t>πάνω στη</a:t>
            </a:r>
            <a:r>
              <a:rPr lang="en-US" sz="1300" i="1" smtClean="0">
                <a:solidFill>
                  <a:srgbClr val="205867"/>
                </a:solidFill>
                <a:latin typeface="Calibri" pitchFamily="34" charset="0"/>
                <a:cs typeface="Calibri" pitchFamily="34" charset="0"/>
                <a:sym typeface="Calibri" pitchFamily="34" charset="0"/>
              </a:rPr>
              <a:t>:</a:t>
            </a:r>
          </a:p>
          <a:p>
            <a:pPr indent="-244475" algn="ctr" eaLnBrk="1" hangingPunct="1">
              <a:lnSpc>
                <a:spcPct val="80000"/>
              </a:lnSpc>
              <a:spcBef>
                <a:spcPts val="275"/>
              </a:spcBef>
              <a:buClr>
                <a:srgbClr val="000000"/>
              </a:buClr>
              <a:buFontTx/>
              <a:buNone/>
            </a:pPr>
            <a:endParaRPr lang="el-GR" sz="1300" i="1" smtClean="0">
              <a:solidFill>
                <a:srgbClr val="205867"/>
              </a:solidFill>
              <a:latin typeface="Calibri" pitchFamily="34" charset="0"/>
              <a:cs typeface="Calibri" pitchFamily="34" charset="0"/>
              <a:sym typeface="Calibri" pitchFamily="34" charset="0"/>
            </a:endParaRPr>
          </a:p>
          <a:p>
            <a:pPr indent="-244475" algn="ctr" eaLnBrk="1" hangingPunct="1">
              <a:lnSpc>
                <a:spcPct val="80000"/>
              </a:lnSpc>
              <a:spcBef>
                <a:spcPts val="313"/>
              </a:spcBef>
              <a:buClr>
                <a:srgbClr val="205867"/>
              </a:buClr>
              <a:buSzPct val="25000"/>
              <a:buFontTx/>
              <a:buNone/>
            </a:pPr>
            <a:r>
              <a:rPr lang="en-US" sz="1500" i="1" smtClean="0">
                <a:solidFill>
                  <a:srgbClr val="205867"/>
                </a:solidFill>
                <a:latin typeface="Calibri" pitchFamily="34" charset="0"/>
                <a:cs typeface="Calibri" pitchFamily="34" charset="0"/>
                <a:sym typeface="Calibri" pitchFamily="34" charset="0"/>
              </a:rPr>
              <a:t>Μεθοδολογία διδακτικής Ιστορίας της τέχνης με  βιογραφική προσέγγιση:</a:t>
            </a:r>
          </a:p>
          <a:p>
            <a:pPr indent="-244475" algn="ctr" eaLnBrk="1" hangingPunct="1">
              <a:lnSpc>
                <a:spcPct val="80000"/>
              </a:lnSpc>
              <a:spcBef>
                <a:spcPts val="313"/>
              </a:spcBef>
              <a:buClr>
                <a:srgbClr val="205867"/>
              </a:buClr>
              <a:buSzPct val="25000"/>
              <a:buFontTx/>
              <a:buNone/>
            </a:pPr>
            <a:r>
              <a:rPr lang="en-US" sz="1500" smtClean="0">
                <a:solidFill>
                  <a:srgbClr val="205867"/>
                </a:solidFill>
                <a:latin typeface="Calibri" pitchFamily="34" charset="0"/>
                <a:cs typeface="Calibri" pitchFamily="34" charset="0"/>
                <a:sym typeface="Calibri" pitchFamily="34" charset="0"/>
              </a:rPr>
              <a:t>‘Ολγας  Ζιρώ, Ζωγράφου-Γλύπτριας ,Σχολικής Συμβούλου ΠΕ08</a:t>
            </a:r>
          </a:p>
          <a:p>
            <a:pPr indent="-244475" algn="ctr" eaLnBrk="1" hangingPunct="1">
              <a:lnSpc>
                <a:spcPct val="80000"/>
              </a:lnSpc>
              <a:spcBef>
                <a:spcPts val="300"/>
              </a:spcBef>
              <a:buClr>
                <a:srgbClr val="000000"/>
              </a:buClr>
              <a:buFontTx/>
              <a:buNone/>
            </a:pPr>
            <a:endParaRPr lang="el-GR" sz="1500" smtClean="0">
              <a:solidFill>
                <a:srgbClr val="205867"/>
              </a:solidFill>
              <a:latin typeface="Calibri" pitchFamily="34" charset="0"/>
              <a:cs typeface="Calibri" pitchFamily="34" charset="0"/>
              <a:sym typeface="Calibri" pitchFamily="34" charset="0"/>
            </a:endParaRPr>
          </a:p>
          <a:p>
            <a:pPr indent="-244475" algn="ctr" eaLnBrk="1" hangingPunct="1">
              <a:lnSpc>
                <a:spcPct val="80000"/>
              </a:lnSpc>
              <a:spcBef>
                <a:spcPts val="263"/>
              </a:spcBef>
              <a:buClr>
                <a:srgbClr val="205867"/>
              </a:buClr>
              <a:buSzPct val="25000"/>
              <a:buFontTx/>
              <a:buNone/>
            </a:pPr>
            <a:r>
              <a:rPr lang="en-US" sz="1300" smtClean="0">
                <a:solidFill>
                  <a:srgbClr val="205867"/>
                </a:solidFill>
                <a:latin typeface="Calibri" pitchFamily="34" charset="0"/>
                <a:cs typeface="Calibri" pitchFamily="34" charset="0"/>
                <a:sym typeface="Calibri" pitchFamily="34" charset="0"/>
              </a:rPr>
              <a:t>(e-class, α’ ομάδα διαδικτυακού σεμιναρίου, Νοέμβριος 2014)</a:t>
            </a:r>
            <a:r>
              <a:rPr lang="en-US" sz="1300" i="1" smtClean="0">
                <a:solidFill>
                  <a:srgbClr val="205867"/>
                </a:solidFill>
                <a:latin typeface="Calibri" pitchFamily="34" charset="0"/>
                <a:cs typeface="Calibri" pitchFamily="34" charset="0"/>
                <a:sym typeface="Calibri" pitchFamily="34" charset="0"/>
              </a:rPr>
              <a:t> </a:t>
            </a:r>
          </a:p>
          <a:p>
            <a:pPr indent="-244475" algn="ctr" eaLnBrk="1" hangingPunct="1">
              <a:lnSpc>
                <a:spcPct val="80000"/>
              </a:lnSpc>
              <a:spcBef>
                <a:spcPts val="413"/>
              </a:spcBef>
              <a:buClr>
                <a:srgbClr val="000000"/>
              </a:buClr>
              <a:buFontTx/>
              <a:buNone/>
            </a:pPr>
            <a:endParaRPr lang="el-GR" sz="2000" i="1" smtClean="0">
              <a:solidFill>
                <a:srgbClr val="FBD4B4"/>
              </a:solidFill>
              <a:latin typeface="Calibri" pitchFamily="34" charset="0"/>
              <a:cs typeface="Calibri" pitchFamily="34" charset="0"/>
              <a:sym typeface="Calibri" pitchFamily="34" charset="0"/>
            </a:endParaRPr>
          </a:p>
          <a:p>
            <a:pPr indent="-244475" algn="ctr" eaLnBrk="1" hangingPunct="1">
              <a:lnSpc>
                <a:spcPct val="80000"/>
              </a:lnSpc>
              <a:spcBef>
                <a:spcPts val="413"/>
              </a:spcBef>
              <a:buClr>
                <a:srgbClr val="FBD4B4"/>
              </a:buClr>
              <a:buSzPct val="98000"/>
              <a:buFontTx/>
              <a:buChar char="•"/>
            </a:pPr>
            <a:r>
              <a:rPr lang="en-US" sz="2000" i="1" smtClean="0">
                <a:solidFill>
                  <a:srgbClr val="FBD4B4"/>
                </a:solidFill>
                <a:latin typeface="Calibri" pitchFamily="34" charset="0"/>
                <a:cs typeface="Calibri" pitchFamily="34" charset="0"/>
                <a:sym typeface="Calibri" pitchFamily="34" charset="0"/>
              </a:rPr>
              <a:t>      </a:t>
            </a:r>
          </a:p>
          <a:p>
            <a:pPr indent="-244475" algn="ctr" eaLnBrk="1" hangingPunct="1">
              <a:lnSpc>
                <a:spcPct val="80000"/>
              </a:lnSpc>
              <a:spcBef>
                <a:spcPts val="263"/>
              </a:spcBef>
              <a:buClr>
                <a:srgbClr val="974806"/>
              </a:buClr>
              <a:buSzPct val="25000"/>
              <a:buFontTx/>
              <a:buNone/>
            </a:pPr>
            <a:r>
              <a:rPr lang="en-US" sz="1300" i="1" smtClean="0">
                <a:solidFill>
                  <a:srgbClr val="974806"/>
                </a:solidFill>
                <a:latin typeface="Calibri" pitchFamily="34" charset="0"/>
                <a:cs typeface="Calibri" pitchFamily="34" charset="0"/>
                <a:sym typeface="Calibri" pitchFamily="34" charset="0"/>
              </a:rPr>
              <a:t>Βόλος , 11/01/2015</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87"/>
          <p:cNvSpPr txBox="1">
            <a:spLocks noGrp="1"/>
          </p:cNvSpPr>
          <p:nvPr>
            <p:ph type="title"/>
          </p:nvPr>
        </p:nvSpPr>
        <p:spPr>
          <a:xfrm>
            <a:off x="457200" y="274638"/>
            <a:ext cx="8229600" cy="1143000"/>
          </a:xfrm>
        </p:spPr>
        <p:txBody>
          <a:bodyPr tIns="45700" bIns="45700"/>
          <a:lstStyle/>
          <a:p>
            <a:pPr eaLnBrk="1" hangingPunct="1">
              <a:spcBef>
                <a:spcPct val="0"/>
              </a:spcBef>
              <a:buClr>
                <a:srgbClr val="000000"/>
              </a:buClr>
              <a:buFont typeface="Calibri" pitchFamily="34" charset="0"/>
              <a:buNone/>
            </a:pPr>
            <a:endParaRPr lang="el-GR" sz="4400" smtClean="0">
              <a:latin typeface="Calibri" pitchFamily="34" charset="0"/>
              <a:cs typeface="Calibri" pitchFamily="34" charset="0"/>
              <a:sym typeface="Calibri" pitchFamily="34" charset="0"/>
            </a:endParaRPr>
          </a:p>
        </p:txBody>
      </p:sp>
      <p:sp>
        <p:nvSpPr>
          <p:cNvPr id="88" name="Shape 88"/>
          <p:cNvSpPr txBox="1">
            <a:spLocks noGrp="1"/>
          </p:cNvSpPr>
          <p:nvPr>
            <p:ph type="body" idx="1"/>
          </p:nvPr>
        </p:nvSpPr>
        <p:spPr>
          <a:xfrm>
            <a:off x="457200" y="357188"/>
            <a:ext cx="8229600" cy="5768975"/>
          </a:xfrm>
        </p:spPr>
        <p:txBody>
          <a:bodyPr tIns="45700" bIns="45700">
            <a:noAutofit/>
          </a:bodyPr>
          <a:lstStyle/>
          <a:p>
            <a:pPr indent="-190500" eaLnBrk="1" hangingPunct="1">
              <a:spcBef>
                <a:spcPct val="0"/>
              </a:spcBef>
              <a:buClr>
                <a:srgbClr val="000000"/>
              </a:buClr>
              <a:buFontTx/>
              <a:buNone/>
            </a:pPr>
            <a:endParaRPr lang="el-GR" sz="2400" smtClean="0">
              <a:latin typeface="Calibri" pitchFamily="34" charset="0"/>
              <a:cs typeface="Calibri" pitchFamily="34" charset="0"/>
              <a:sym typeface="Calibri" pitchFamily="34" charset="0"/>
            </a:endParaRPr>
          </a:p>
          <a:p>
            <a:pPr indent="-190500" eaLnBrk="1" hangingPunct="1">
              <a:spcBef>
                <a:spcPts val="475"/>
              </a:spcBef>
              <a:buClr>
                <a:srgbClr val="000000"/>
              </a:buClr>
              <a:buFontTx/>
              <a:buNone/>
            </a:pPr>
            <a:endParaRPr lang="el-GR" sz="2400" smtClean="0">
              <a:latin typeface="Calibri" pitchFamily="34" charset="0"/>
              <a:cs typeface="Calibri" pitchFamily="34" charset="0"/>
              <a:sym typeface="Calibri" pitchFamily="34" charset="0"/>
            </a:endParaRPr>
          </a:p>
          <a:p>
            <a:pPr indent="-190500" algn="ctr" eaLnBrk="1" hangingPunct="1">
              <a:spcBef>
                <a:spcPts val="475"/>
              </a:spcBef>
              <a:buClr>
                <a:srgbClr val="000000"/>
              </a:buClr>
              <a:buSzPct val="25000"/>
              <a:buFontTx/>
              <a:buNone/>
            </a:pPr>
            <a:r>
              <a:rPr lang="en-US" sz="2400" smtClean="0">
                <a:latin typeface="Calibri" pitchFamily="34" charset="0"/>
                <a:cs typeface="Calibri" pitchFamily="34" charset="0"/>
                <a:sym typeface="Calibri" pitchFamily="34" charset="0"/>
              </a:rPr>
              <a:t>     </a:t>
            </a:r>
            <a:r>
              <a:rPr lang="en-US" sz="2400" smtClean="0">
                <a:solidFill>
                  <a:srgbClr val="002060"/>
                </a:solidFill>
                <a:latin typeface="Calibri" pitchFamily="34" charset="0"/>
                <a:cs typeface="Calibri" pitchFamily="34" charset="0"/>
                <a:sym typeface="Calibri" pitchFamily="34" charset="0"/>
              </a:rPr>
              <a:t>O Joan Miro’ γεννήθηκε στις 20 Απριλίου 1893 στη Βαρκελώνη. Ο πατέρας του ήταν ρολογάς και χρυσοχόος. Ξεκίνησε μαθήματα σχεδίου στην  ηλικία των επτά ετών. Αργότερα  οι γονείς του επέμεναν ν’ ακολουθήσει ένα επιχειρηματικό επάγγελμα  κι έτσι έγινε λογιστής.   Συγχρόνως σπούδαζε όμως τοπιογραφία ,διακοσμητικές κι εφαρμοσμένες τέχνες στην Ακαδημία της Βαρκελώνης                        (1912-1915)  </a:t>
            </a:r>
          </a:p>
          <a:p>
            <a:pPr indent="-190500" algn="ctr" eaLnBrk="1" hangingPunct="1">
              <a:spcBef>
                <a:spcPts val="475"/>
              </a:spcBef>
              <a:buClr>
                <a:srgbClr val="002060"/>
              </a:buClr>
              <a:buSzPct val="25000"/>
              <a:buFontTx/>
              <a:buNone/>
            </a:pPr>
            <a:r>
              <a:rPr lang="en-US" sz="2400" smtClean="0">
                <a:solidFill>
                  <a:srgbClr val="002060"/>
                </a:solidFill>
                <a:latin typeface="Calibri" pitchFamily="34" charset="0"/>
                <a:cs typeface="Calibri" pitchFamily="34" charset="0"/>
                <a:sym typeface="Calibri" pitchFamily="34" charset="0"/>
              </a:rPr>
              <a:t>      Το 1918 ίδρυσε την «Ομάδα Courbet» μαζί με φίλους καλλιτέχνες που είχαν τον ίδιο τρόπο σκέψης και που αντιτάχθηκαν στη συντηρητική παράδοση της καταλάνικης τέχνης…</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93"/>
          <p:cNvSpPr txBox="1">
            <a:spLocks noGrp="1"/>
          </p:cNvSpPr>
          <p:nvPr>
            <p:ph type="title"/>
          </p:nvPr>
        </p:nvSpPr>
        <p:spPr>
          <a:xfrm>
            <a:off x="457200" y="274638"/>
            <a:ext cx="8229600" cy="1143000"/>
          </a:xfrm>
        </p:spPr>
        <p:txBody>
          <a:bodyPr tIns="45700" bIns="45700"/>
          <a:lstStyle/>
          <a:p>
            <a:pPr eaLnBrk="1" hangingPunct="1">
              <a:spcBef>
                <a:spcPct val="0"/>
              </a:spcBef>
              <a:buClr>
                <a:srgbClr val="000000"/>
              </a:buClr>
              <a:buFont typeface="Calibri" pitchFamily="34" charset="0"/>
              <a:buNone/>
            </a:pPr>
            <a:endParaRPr lang="el-GR" sz="4400" smtClean="0">
              <a:latin typeface="Calibri" pitchFamily="34" charset="0"/>
              <a:cs typeface="Calibri" pitchFamily="34" charset="0"/>
              <a:sym typeface="Calibri" pitchFamily="34" charset="0"/>
            </a:endParaRPr>
          </a:p>
        </p:txBody>
      </p:sp>
      <p:sp>
        <p:nvSpPr>
          <p:cNvPr id="94" name="Shape 94"/>
          <p:cNvSpPr txBox="1">
            <a:spLocks noGrp="1"/>
          </p:cNvSpPr>
          <p:nvPr>
            <p:ph type="body" idx="1"/>
          </p:nvPr>
        </p:nvSpPr>
        <p:spPr>
          <a:xfrm>
            <a:off x="457200" y="285750"/>
            <a:ext cx="8229600" cy="6143625"/>
          </a:xfrm>
        </p:spPr>
        <p:txBody>
          <a:bodyPr tIns="45700" bIns="45700">
            <a:noAutofit/>
          </a:bodyPr>
          <a:lstStyle/>
          <a:p>
            <a:pPr indent="-342900" algn="ctr" eaLnBrk="1" hangingPunct="1">
              <a:lnSpc>
                <a:spcPct val="90000"/>
              </a:lnSpc>
              <a:spcBef>
                <a:spcPct val="0"/>
              </a:spcBef>
              <a:buClr>
                <a:srgbClr val="002060"/>
              </a:buClr>
              <a:buSzPct val="25000"/>
              <a:buFontTx/>
              <a:buNone/>
            </a:pPr>
            <a:r>
              <a:rPr lang="en-US" sz="1800" smtClean="0">
                <a:solidFill>
                  <a:srgbClr val="002060"/>
                </a:solidFill>
                <a:latin typeface="Calibri" pitchFamily="34" charset="0"/>
                <a:cs typeface="Calibri" pitchFamily="34" charset="0"/>
                <a:sym typeface="Calibri" pitchFamily="34" charset="0"/>
              </a:rPr>
              <a:t>…τότε ήταν που ο Miro’ άλλαξε τη ζωγραφική του.</a:t>
            </a:r>
          </a:p>
          <a:p>
            <a:pPr indent="-342900" algn="ctr" eaLnBrk="1" hangingPunct="1">
              <a:lnSpc>
                <a:spcPct val="90000"/>
              </a:lnSpc>
              <a:spcBef>
                <a:spcPts val="375"/>
              </a:spcBef>
              <a:buClr>
                <a:srgbClr val="002060"/>
              </a:buClr>
              <a:buSzPct val="25000"/>
              <a:buFontTx/>
              <a:buNone/>
            </a:pPr>
            <a:r>
              <a:rPr lang="en-US" sz="1800" smtClean="0">
                <a:solidFill>
                  <a:srgbClr val="002060"/>
                </a:solidFill>
                <a:latin typeface="Calibri" pitchFamily="34" charset="0"/>
                <a:cs typeface="Calibri" pitchFamily="34" charset="0"/>
                <a:sym typeface="Calibri" pitchFamily="34" charset="0"/>
              </a:rPr>
              <a:t> Περνούσε το καλοκαίρι στη φάρμα των γονιών του κι εκεί άρχισε να ζωγραφίζει με βάθος , προοπτική και μεθοδικά ζωγραφισμένες λεπτομέρειες.</a:t>
            </a:r>
          </a:p>
          <a:p>
            <a:pPr indent="-342900" algn="ctr" eaLnBrk="1" hangingPunct="1">
              <a:lnSpc>
                <a:spcPct val="90000"/>
              </a:lnSpc>
              <a:spcBef>
                <a:spcPts val="375"/>
              </a:spcBef>
              <a:buClr>
                <a:srgbClr val="002060"/>
              </a:buClr>
              <a:buSzPct val="25000"/>
              <a:buFontTx/>
              <a:buNone/>
            </a:pPr>
            <a:r>
              <a:rPr lang="en-US" sz="1800" smtClean="0">
                <a:solidFill>
                  <a:srgbClr val="002060"/>
                </a:solidFill>
                <a:latin typeface="Calibri" pitchFamily="34" charset="0"/>
                <a:cs typeface="Calibri" pitchFamily="34" charset="0"/>
                <a:sym typeface="Calibri" pitchFamily="34" charset="0"/>
              </a:rPr>
              <a:t> Ο βιογράφος του Jacques Dupin αποκαλεί αυτή τη περίοδο των έργων του «ποιητικό ρεαλισμό». Το πιο σημαντικό του έργο την εποχή αυτή είναι  </a:t>
            </a:r>
            <a:r>
              <a:rPr lang="en-US" sz="1800" i="1" smtClean="0">
                <a:solidFill>
                  <a:srgbClr val="002060"/>
                </a:solidFill>
                <a:latin typeface="Calibri" pitchFamily="34" charset="0"/>
                <a:cs typeface="Calibri" pitchFamily="34" charset="0"/>
                <a:sym typeface="Calibri" pitchFamily="34" charset="0"/>
              </a:rPr>
              <a:t>«Η Φάρμα».</a:t>
            </a:r>
            <a:r>
              <a:rPr lang="en-US" sz="1800" smtClean="0">
                <a:solidFill>
                  <a:srgbClr val="002060"/>
                </a:solidFill>
                <a:latin typeface="Calibri" pitchFamily="34" charset="0"/>
                <a:cs typeface="Calibri" pitchFamily="34" charset="0"/>
                <a:sym typeface="Calibri" pitchFamily="34" charset="0"/>
              </a:rPr>
              <a:t> Ζωγράφιζε  τη « Φάρμα» κάθε μέρα επί  8 ώρες για  9 μήνες . </a:t>
            </a:r>
          </a:p>
          <a:p>
            <a:pPr indent="-342900" eaLnBrk="1" hangingPunct="1">
              <a:lnSpc>
                <a:spcPct val="90000"/>
              </a:lnSpc>
              <a:spcBef>
                <a:spcPts val="375"/>
              </a:spcBef>
              <a:buClr>
                <a:srgbClr val="000000"/>
              </a:buClr>
              <a:buFontTx/>
              <a:buNone/>
            </a:pPr>
            <a:endParaRPr lang="el-GR" sz="1800" i="1" smtClean="0">
              <a:solidFill>
                <a:srgbClr val="002060"/>
              </a:solidFill>
              <a:latin typeface="Calibri" pitchFamily="34" charset="0"/>
              <a:cs typeface="Calibri" pitchFamily="34" charset="0"/>
              <a:sym typeface="Calibri" pitchFamily="34" charset="0"/>
            </a:endParaRPr>
          </a:p>
          <a:p>
            <a:pPr indent="-342900" eaLnBrk="1" hangingPunct="1">
              <a:lnSpc>
                <a:spcPct val="90000"/>
              </a:lnSpc>
              <a:spcBef>
                <a:spcPts val="450"/>
              </a:spcBef>
              <a:buClr>
                <a:srgbClr val="000000"/>
              </a:buClr>
              <a:buFontTx/>
              <a:buNone/>
            </a:pPr>
            <a:endParaRPr lang="el-GR" sz="2200" smtClean="0">
              <a:solidFill>
                <a:srgbClr val="002060"/>
              </a:solidFill>
              <a:latin typeface="Calibri" pitchFamily="34" charset="0"/>
              <a:cs typeface="Calibri" pitchFamily="34" charset="0"/>
              <a:sym typeface="Calibri" pitchFamily="34" charset="0"/>
            </a:endParaRPr>
          </a:p>
          <a:p>
            <a:pPr indent="-342900" eaLnBrk="1" hangingPunct="1">
              <a:lnSpc>
                <a:spcPct val="90000"/>
              </a:lnSpc>
              <a:spcBef>
                <a:spcPts val="450"/>
              </a:spcBef>
              <a:buClr>
                <a:srgbClr val="000000"/>
              </a:buClr>
              <a:buFontTx/>
              <a:buNone/>
            </a:pPr>
            <a:endParaRPr lang="el-GR" sz="2200" smtClean="0">
              <a:solidFill>
                <a:srgbClr val="002060"/>
              </a:solidFill>
              <a:latin typeface="Calibri" pitchFamily="34" charset="0"/>
              <a:cs typeface="Calibri" pitchFamily="34" charset="0"/>
              <a:sym typeface="Calibri" pitchFamily="34" charset="0"/>
            </a:endParaRPr>
          </a:p>
          <a:p>
            <a:pPr indent="-342900" eaLnBrk="1" hangingPunct="1">
              <a:lnSpc>
                <a:spcPct val="90000"/>
              </a:lnSpc>
              <a:spcBef>
                <a:spcPts val="450"/>
              </a:spcBef>
              <a:buClr>
                <a:srgbClr val="000000"/>
              </a:buClr>
              <a:buFontTx/>
              <a:buNone/>
            </a:pPr>
            <a:endParaRPr lang="el-GR" sz="2200" smtClean="0">
              <a:solidFill>
                <a:srgbClr val="002060"/>
              </a:solidFill>
              <a:latin typeface="Calibri" pitchFamily="34" charset="0"/>
              <a:cs typeface="Calibri" pitchFamily="34" charset="0"/>
              <a:sym typeface="Calibri" pitchFamily="34" charset="0"/>
            </a:endParaRPr>
          </a:p>
          <a:p>
            <a:pPr indent="-342900" eaLnBrk="1" hangingPunct="1">
              <a:lnSpc>
                <a:spcPct val="90000"/>
              </a:lnSpc>
              <a:spcBef>
                <a:spcPts val="450"/>
              </a:spcBef>
              <a:buClr>
                <a:srgbClr val="000000"/>
              </a:buClr>
              <a:buFontTx/>
              <a:buNone/>
            </a:pPr>
            <a:endParaRPr lang="el-GR" sz="2200" smtClean="0">
              <a:solidFill>
                <a:srgbClr val="002060"/>
              </a:solidFill>
              <a:latin typeface="Calibri" pitchFamily="34" charset="0"/>
              <a:cs typeface="Calibri" pitchFamily="34" charset="0"/>
              <a:sym typeface="Calibri" pitchFamily="34" charset="0"/>
            </a:endParaRPr>
          </a:p>
          <a:p>
            <a:pPr indent="-342900" eaLnBrk="1" hangingPunct="1">
              <a:lnSpc>
                <a:spcPct val="90000"/>
              </a:lnSpc>
              <a:spcBef>
                <a:spcPts val="450"/>
              </a:spcBef>
              <a:buClr>
                <a:srgbClr val="000000"/>
              </a:buClr>
              <a:buFontTx/>
              <a:buNone/>
            </a:pPr>
            <a:endParaRPr lang="el-GR" sz="2200" smtClean="0">
              <a:solidFill>
                <a:srgbClr val="002060"/>
              </a:solidFill>
              <a:latin typeface="Calibri" pitchFamily="34" charset="0"/>
              <a:cs typeface="Calibri" pitchFamily="34" charset="0"/>
              <a:sym typeface="Calibri" pitchFamily="34" charset="0"/>
            </a:endParaRPr>
          </a:p>
          <a:p>
            <a:pPr indent="-342900" eaLnBrk="1" hangingPunct="1">
              <a:lnSpc>
                <a:spcPct val="90000"/>
              </a:lnSpc>
              <a:spcBef>
                <a:spcPts val="375"/>
              </a:spcBef>
              <a:buClr>
                <a:srgbClr val="000000"/>
              </a:buClr>
              <a:buFontTx/>
              <a:buNone/>
            </a:pPr>
            <a:endParaRPr lang="el-GR" sz="1800" smtClean="0">
              <a:solidFill>
                <a:srgbClr val="002060"/>
              </a:solidFill>
              <a:latin typeface="Calibri" pitchFamily="34" charset="0"/>
              <a:cs typeface="Calibri" pitchFamily="34" charset="0"/>
              <a:sym typeface="Calibri" pitchFamily="34" charset="0"/>
            </a:endParaRPr>
          </a:p>
          <a:p>
            <a:pPr indent="-342900" eaLnBrk="1" hangingPunct="1">
              <a:lnSpc>
                <a:spcPct val="90000"/>
              </a:lnSpc>
              <a:spcBef>
                <a:spcPts val="238"/>
              </a:spcBef>
              <a:buClr>
                <a:srgbClr val="002060"/>
              </a:buClr>
              <a:buSzPct val="25000"/>
              <a:buFontTx/>
              <a:buNone/>
            </a:pPr>
            <a:r>
              <a:rPr lang="en-US" sz="1100" smtClean="0">
                <a:solidFill>
                  <a:srgbClr val="002060"/>
                </a:solidFill>
                <a:latin typeface="Calibri" pitchFamily="34" charset="0"/>
                <a:cs typeface="Calibri" pitchFamily="34" charset="0"/>
                <a:sym typeface="Calibri" pitchFamily="34" charset="0"/>
              </a:rPr>
              <a:t>                    </a:t>
            </a:r>
            <a:r>
              <a:rPr lang="en-US" sz="1200" b="1" smtClean="0">
                <a:solidFill>
                  <a:srgbClr val="002060"/>
                </a:solidFill>
                <a:latin typeface="Calibri" pitchFamily="34" charset="0"/>
                <a:cs typeface="Calibri" pitchFamily="34" charset="0"/>
                <a:sym typeface="Calibri" pitchFamily="34" charset="0"/>
              </a:rPr>
              <a:t>«Η Φάρμα»,1921,</a:t>
            </a:r>
          </a:p>
          <a:p>
            <a:pPr indent="-342900" eaLnBrk="1" hangingPunct="1">
              <a:lnSpc>
                <a:spcPct val="90000"/>
              </a:lnSpc>
              <a:spcBef>
                <a:spcPts val="238"/>
              </a:spcBef>
              <a:buClr>
                <a:srgbClr val="002060"/>
              </a:buClr>
              <a:buSzPct val="25000"/>
              <a:buFontTx/>
              <a:buNone/>
            </a:pPr>
            <a:r>
              <a:rPr lang="en-US" sz="1200" b="1" smtClean="0">
                <a:solidFill>
                  <a:srgbClr val="002060"/>
                </a:solidFill>
                <a:latin typeface="Calibri" pitchFamily="34" charset="0"/>
                <a:cs typeface="Calibri" pitchFamily="34" charset="0"/>
                <a:sym typeface="Calibri" pitchFamily="34" charset="0"/>
              </a:rPr>
              <a:t>          </a:t>
            </a:r>
            <a:r>
              <a:rPr lang="en-US" sz="1200" smtClean="0">
                <a:solidFill>
                  <a:srgbClr val="002060"/>
                </a:solidFill>
                <a:latin typeface="Calibri" pitchFamily="34" charset="0"/>
                <a:cs typeface="Calibri" pitchFamily="34" charset="0"/>
                <a:sym typeface="Calibri" pitchFamily="34" charset="0"/>
              </a:rPr>
              <a:t>1,32x 1,47 m, λάδι σε καμβά </a:t>
            </a:r>
          </a:p>
          <a:p>
            <a:pPr indent="-342900" eaLnBrk="1" hangingPunct="1">
              <a:lnSpc>
                <a:spcPct val="90000"/>
              </a:lnSpc>
              <a:spcBef>
                <a:spcPts val="375"/>
              </a:spcBef>
              <a:buClr>
                <a:srgbClr val="000000"/>
              </a:buClr>
              <a:buFontTx/>
              <a:buNone/>
            </a:pPr>
            <a:endParaRPr lang="el-GR" sz="1800" smtClean="0">
              <a:solidFill>
                <a:srgbClr val="002060"/>
              </a:solidFill>
              <a:latin typeface="Calibri" pitchFamily="34" charset="0"/>
              <a:cs typeface="Calibri" pitchFamily="34" charset="0"/>
              <a:sym typeface="Calibri" pitchFamily="34" charset="0"/>
            </a:endParaRPr>
          </a:p>
          <a:p>
            <a:pPr indent="-342900" eaLnBrk="1" hangingPunct="1">
              <a:lnSpc>
                <a:spcPct val="90000"/>
              </a:lnSpc>
              <a:spcBef>
                <a:spcPts val="375"/>
              </a:spcBef>
              <a:buClr>
                <a:srgbClr val="000000"/>
              </a:buClr>
              <a:buFontTx/>
              <a:buNone/>
            </a:pPr>
            <a:endParaRPr lang="el-GR" sz="1800" smtClean="0">
              <a:solidFill>
                <a:srgbClr val="002060"/>
              </a:solidFill>
              <a:latin typeface="Calibri" pitchFamily="34" charset="0"/>
              <a:cs typeface="Calibri" pitchFamily="34" charset="0"/>
              <a:sym typeface="Calibri" pitchFamily="34" charset="0"/>
            </a:endParaRPr>
          </a:p>
          <a:p>
            <a:pPr indent="-342900" eaLnBrk="1" hangingPunct="1">
              <a:lnSpc>
                <a:spcPct val="90000"/>
              </a:lnSpc>
              <a:spcBef>
                <a:spcPts val="375"/>
              </a:spcBef>
              <a:buClr>
                <a:srgbClr val="000000"/>
              </a:buClr>
              <a:buFontTx/>
              <a:buNone/>
            </a:pPr>
            <a:endParaRPr lang="el-GR" sz="1800" smtClean="0">
              <a:solidFill>
                <a:srgbClr val="002060"/>
              </a:solidFill>
              <a:latin typeface="Calibri" pitchFamily="34" charset="0"/>
              <a:cs typeface="Calibri" pitchFamily="34" charset="0"/>
              <a:sym typeface="Calibri" pitchFamily="34" charset="0"/>
            </a:endParaRPr>
          </a:p>
          <a:p>
            <a:pPr indent="-342900" algn="ctr" eaLnBrk="1" hangingPunct="1">
              <a:lnSpc>
                <a:spcPct val="90000"/>
              </a:lnSpc>
              <a:spcBef>
                <a:spcPts val="375"/>
              </a:spcBef>
              <a:buClr>
                <a:srgbClr val="002060"/>
              </a:buClr>
              <a:buSzPct val="25000"/>
              <a:buFontTx/>
              <a:buNone/>
            </a:pPr>
            <a:r>
              <a:rPr lang="en-US" sz="1800" smtClean="0">
                <a:solidFill>
                  <a:srgbClr val="002060"/>
                </a:solidFill>
                <a:latin typeface="Calibri" pitchFamily="34" charset="0"/>
                <a:cs typeface="Calibri" pitchFamily="34" charset="0"/>
                <a:sym typeface="Calibri" pitchFamily="34" charset="0"/>
              </a:rPr>
              <a:t>Τον πίνακα αγόρασε ο αμερικανός συγγραφέας Ernest Heminway. </a:t>
            </a:r>
          </a:p>
        </p:txBody>
      </p:sp>
      <p:pic>
        <p:nvPicPr>
          <p:cNvPr id="18435" name="Shape 95"/>
          <p:cNvPicPr preferRelativeResize="0">
            <a:picLocks noChangeAspect="1" noChangeArrowheads="1"/>
          </p:cNvPicPr>
          <p:nvPr/>
        </p:nvPicPr>
        <p:blipFill>
          <a:blip r:embed="rId3"/>
          <a:srcRect/>
          <a:stretch>
            <a:fillRect/>
          </a:stretch>
        </p:blipFill>
        <p:spPr bwMode="auto">
          <a:xfrm>
            <a:off x="2928938" y="2071688"/>
            <a:ext cx="4000500" cy="3584575"/>
          </a:xfrm>
          <a:prstGeom prst="rect">
            <a:avLst/>
          </a:prstGeom>
          <a:noFill/>
          <a:ln w="9525">
            <a:noFill/>
            <a:miter lim="800000"/>
            <a:headEnd/>
            <a:tailEnd/>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txBox="1">
            <a:spLocks noGrp="1"/>
          </p:cNvSpPr>
          <p:nvPr>
            <p:ph type="title"/>
          </p:nvPr>
        </p:nvSpPr>
        <p:spPr>
          <a:xfrm>
            <a:off x="457200" y="274638"/>
            <a:ext cx="8229600" cy="46037"/>
          </a:xfrm>
        </p:spPr>
        <p:txBody>
          <a:bodyPr tIns="45700" bIns="45700">
            <a:noAutofit/>
          </a:bodyPr>
          <a:lstStyle/>
          <a:p>
            <a:pPr eaLnBrk="1" fontAlgn="auto" hangingPunct="1">
              <a:spcAft>
                <a:spcPts val="0"/>
              </a:spcAft>
              <a:defRPr/>
            </a:pPr>
            <a:endParaRPr sz="3950">
              <a:solidFill>
                <a:schemeClr val="dk1"/>
              </a:solidFill>
              <a:latin typeface="Calibri"/>
              <a:ea typeface="Calibri"/>
              <a:cs typeface="Calibri"/>
              <a:sym typeface="Calibri"/>
            </a:endParaRPr>
          </a:p>
        </p:txBody>
      </p:sp>
      <p:sp>
        <p:nvSpPr>
          <p:cNvPr id="101" name="Shape 101"/>
          <p:cNvSpPr txBox="1">
            <a:spLocks noGrp="1"/>
          </p:cNvSpPr>
          <p:nvPr>
            <p:ph type="body" idx="1"/>
          </p:nvPr>
        </p:nvSpPr>
        <p:spPr>
          <a:xfrm>
            <a:off x="457200" y="285750"/>
            <a:ext cx="8229600" cy="6286500"/>
          </a:xfrm>
        </p:spPr>
        <p:txBody>
          <a:bodyPr tIns="45700" bIns="45700">
            <a:noAutofit/>
          </a:bodyPr>
          <a:lstStyle/>
          <a:p>
            <a:pPr indent="-342900" algn="ctr" eaLnBrk="1" hangingPunct="1">
              <a:lnSpc>
                <a:spcPct val="80000"/>
              </a:lnSpc>
              <a:spcBef>
                <a:spcPct val="0"/>
              </a:spcBef>
              <a:buClr>
                <a:srgbClr val="205867"/>
              </a:buClr>
              <a:buSzPct val="25000"/>
              <a:buFontTx/>
              <a:buNone/>
            </a:pPr>
            <a:r>
              <a:rPr lang="en-US" smtClean="0">
                <a:solidFill>
                  <a:srgbClr val="205867"/>
                </a:solidFill>
                <a:latin typeface="Calibri" pitchFamily="34" charset="0"/>
                <a:cs typeface="Calibri" pitchFamily="34" charset="0"/>
                <a:sym typeface="Calibri" pitchFamily="34" charset="0"/>
              </a:rPr>
              <a:t>Ο Miro’ στη συνέχεια σταμάτησε να μιμείται τη φύση.</a:t>
            </a:r>
          </a:p>
          <a:p>
            <a:pPr indent="-342900" algn="ctr" eaLnBrk="1" hangingPunct="1">
              <a:lnSpc>
                <a:spcPct val="80000"/>
              </a:lnSpc>
              <a:spcBef>
                <a:spcPts val="275"/>
              </a:spcBef>
              <a:buClr>
                <a:srgbClr val="205867"/>
              </a:buClr>
              <a:buSzPct val="25000"/>
              <a:buFontTx/>
              <a:buNone/>
            </a:pPr>
            <a:r>
              <a:rPr lang="en-US" smtClean="0">
                <a:solidFill>
                  <a:srgbClr val="205867"/>
                </a:solidFill>
                <a:latin typeface="Calibri" pitchFamily="34" charset="0"/>
                <a:cs typeface="Calibri" pitchFamily="34" charset="0"/>
                <a:sym typeface="Calibri" pitchFamily="34" charset="0"/>
              </a:rPr>
              <a:t>Τα σχήματά του άρχισαν να παραμορφώνονται, να τεντώνουν, να φουσκώνουν και να στριφογυρίζουν, ενώ γεωμετρικά σχήματα παρεμβάλλονται ανάμεσά  τους. </a:t>
            </a:r>
          </a:p>
          <a:p>
            <a:pPr indent="-342900" algn="ctr" eaLnBrk="1" hangingPunct="1">
              <a:lnSpc>
                <a:spcPct val="80000"/>
              </a:lnSpc>
              <a:spcBef>
                <a:spcPts val="275"/>
              </a:spcBef>
              <a:buClr>
                <a:srgbClr val="205867"/>
              </a:buClr>
              <a:buSzPct val="25000"/>
              <a:buFontTx/>
              <a:buNone/>
            </a:pPr>
            <a:r>
              <a:rPr lang="en-US" smtClean="0">
                <a:solidFill>
                  <a:srgbClr val="205867"/>
                </a:solidFill>
                <a:latin typeface="Calibri" pitchFamily="34" charset="0"/>
                <a:cs typeface="Calibri" pitchFamily="34" charset="0"/>
                <a:sym typeface="Calibri" pitchFamily="34" charset="0"/>
              </a:rPr>
              <a:t> Άρχισε να ζωγραφίζει όνειρα που έβλεπε πριν πέσει για ύπνο και εικόνες του νου.</a:t>
            </a:r>
          </a:p>
          <a:p>
            <a:pPr indent="-342900" algn="ctr" eaLnBrk="1" hangingPunct="1">
              <a:lnSpc>
                <a:spcPct val="80000"/>
              </a:lnSpc>
              <a:spcBef>
                <a:spcPts val="275"/>
              </a:spcBef>
              <a:buClr>
                <a:srgbClr val="205867"/>
              </a:buClr>
              <a:buSzPct val="25000"/>
              <a:buFontTx/>
              <a:buNone/>
            </a:pPr>
            <a:r>
              <a:rPr lang="en-US" smtClean="0">
                <a:solidFill>
                  <a:srgbClr val="205867"/>
                </a:solidFill>
                <a:latin typeface="Calibri" pitchFamily="34" charset="0"/>
                <a:cs typeface="Calibri" pitchFamily="34" charset="0"/>
                <a:sym typeface="Calibri" pitchFamily="34" charset="0"/>
              </a:rPr>
              <a:t>Γνώρισε τον Andre’ Breton , τον Πωλ Ελυάρντ, το Λουίς Αραγκόν και την ομάδα των σουρρεαλιστών  και  έκανε  κάποια  </a:t>
            </a:r>
            <a:r>
              <a:rPr lang="en-US" b="1" u="sng" smtClean="0">
                <a:solidFill>
                  <a:schemeClr val="hlink"/>
                </a:solidFill>
                <a:latin typeface="Calibri" pitchFamily="34" charset="0"/>
                <a:cs typeface="Calibri" pitchFamily="34" charset="0"/>
                <a:sym typeface="Calibri" pitchFamily="34" charset="0"/>
                <a:hlinkClick r:id="rId3"/>
              </a:rPr>
              <a:t>σουρρεαλιστικά</a:t>
            </a:r>
            <a:r>
              <a:rPr lang="en-US" b="1" smtClean="0">
                <a:solidFill>
                  <a:srgbClr val="205867"/>
                </a:solidFill>
                <a:latin typeface="Calibri" pitchFamily="34" charset="0"/>
                <a:cs typeface="Calibri" pitchFamily="34" charset="0"/>
                <a:sym typeface="Calibri" pitchFamily="34" charset="0"/>
              </a:rPr>
              <a:t> </a:t>
            </a:r>
            <a:r>
              <a:rPr lang="en-US" smtClean="0">
                <a:solidFill>
                  <a:srgbClr val="205867"/>
                </a:solidFill>
                <a:latin typeface="Calibri" pitchFamily="34" charset="0"/>
                <a:cs typeface="Calibri" pitchFamily="34" charset="0"/>
                <a:sym typeface="Calibri" pitchFamily="34" charset="0"/>
              </a:rPr>
              <a:t>έργα. </a:t>
            </a:r>
          </a:p>
          <a:p>
            <a:pPr indent="-342900" algn="ctr" eaLnBrk="1" hangingPunct="1">
              <a:lnSpc>
                <a:spcPct val="80000"/>
              </a:lnSpc>
              <a:spcBef>
                <a:spcPts val="275"/>
              </a:spcBef>
              <a:buClr>
                <a:srgbClr val="205867"/>
              </a:buClr>
              <a:buSzPct val="25000"/>
              <a:buFontTx/>
              <a:buNone/>
            </a:pPr>
            <a:r>
              <a:rPr lang="en-US" smtClean="0">
                <a:solidFill>
                  <a:srgbClr val="205867"/>
                </a:solidFill>
                <a:latin typeface="Calibri" pitchFamily="34" charset="0"/>
                <a:cs typeface="Calibri" pitchFamily="34" charset="0"/>
                <a:sym typeface="Calibri" pitchFamily="34" charset="0"/>
              </a:rPr>
              <a:t>Το πιο σημαντικό ήταν «Το Καρναβάλι του Αρλεκίνου».</a:t>
            </a:r>
          </a:p>
          <a:p>
            <a:pPr indent="-342900" algn="ctr"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algn="ctr"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eaLnBrk="1" hangingPunct="1">
              <a:lnSpc>
                <a:spcPct val="80000"/>
              </a:lnSpc>
              <a:spcBef>
                <a:spcPts val="213"/>
              </a:spcBef>
              <a:buClr>
                <a:srgbClr val="002060"/>
              </a:buClr>
              <a:buSzPct val="25000"/>
              <a:buFontTx/>
              <a:buNone/>
            </a:pPr>
            <a:r>
              <a:rPr lang="en-US" sz="1000" b="1" smtClean="0">
                <a:solidFill>
                  <a:srgbClr val="002060"/>
                </a:solidFill>
                <a:latin typeface="Calibri" pitchFamily="34" charset="0"/>
                <a:cs typeface="Calibri" pitchFamily="34" charset="0"/>
                <a:sym typeface="Calibri" pitchFamily="34" charset="0"/>
              </a:rPr>
              <a:t> Το Καρναβάλι του Αρλεκίνου</a:t>
            </a:r>
          </a:p>
          <a:p>
            <a:pPr indent="-342900" eaLnBrk="1" hangingPunct="1">
              <a:lnSpc>
                <a:spcPct val="80000"/>
              </a:lnSpc>
              <a:spcBef>
                <a:spcPts val="213"/>
              </a:spcBef>
              <a:buClr>
                <a:srgbClr val="002060"/>
              </a:buClr>
              <a:buSzPct val="25000"/>
              <a:buFontTx/>
              <a:buNone/>
            </a:pPr>
            <a:r>
              <a:rPr lang="en-US" sz="1000" smtClean="0">
                <a:solidFill>
                  <a:srgbClr val="002060"/>
                </a:solidFill>
                <a:latin typeface="Calibri" pitchFamily="34" charset="0"/>
                <a:cs typeface="Calibri" pitchFamily="34" charset="0"/>
                <a:sym typeface="Calibri" pitchFamily="34" charset="0"/>
              </a:rPr>
              <a:t>    1925, λάδι, 66Χ93cm </a:t>
            </a:r>
          </a:p>
          <a:p>
            <a:pPr indent="-342900" eaLnBrk="1" hangingPunct="1">
              <a:lnSpc>
                <a:spcPct val="80000"/>
              </a:lnSpc>
              <a:spcBef>
                <a:spcPts val="213"/>
              </a:spcBef>
              <a:buClr>
                <a:srgbClr val="000000"/>
              </a:buClr>
              <a:buFontTx/>
              <a:buNone/>
            </a:pPr>
            <a:endParaRPr lang="el-GR" sz="1000" smtClean="0">
              <a:solidFill>
                <a:srgbClr val="002060"/>
              </a:solidFill>
              <a:latin typeface="Calibri" pitchFamily="34" charset="0"/>
              <a:cs typeface="Calibri" pitchFamily="34" charset="0"/>
              <a:sym typeface="Calibri" pitchFamily="34" charset="0"/>
            </a:endParaRPr>
          </a:p>
          <a:p>
            <a:pPr indent="-342900"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algn="ctr"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algn="ctr"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algn="ctr"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algn="ctr"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algn="ctr" eaLnBrk="1" hangingPunct="1">
              <a:lnSpc>
                <a:spcPct val="80000"/>
              </a:lnSpc>
              <a:spcBef>
                <a:spcPts val="275"/>
              </a:spcBef>
              <a:buClr>
                <a:srgbClr val="000000"/>
              </a:buClr>
              <a:buFontTx/>
              <a:buNone/>
            </a:pPr>
            <a:endParaRPr lang="el-GR" smtClean="0">
              <a:solidFill>
                <a:srgbClr val="002060"/>
              </a:solidFill>
              <a:latin typeface="Calibri" pitchFamily="34" charset="0"/>
              <a:cs typeface="Calibri" pitchFamily="34" charset="0"/>
              <a:sym typeface="Calibri" pitchFamily="34" charset="0"/>
            </a:endParaRPr>
          </a:p>
          <a:p>
            <a:pPr indent="-342900" algn="ctr" eaLnBrk="1" hangingPunct="1">
              <a:lnSpc>
                <a:spcPct val="80000"/>
              </a:lnSpc>
              <a:spcBef>
                <a:spcPts val="275"/>
              </a:spcBef>
              <a:buClr>
                <a:srgbClr val="000000"/>
              </a:buClr>
              <a:buFontTx/>
              <a:buNone/>
            </a:pPr>
            <a:endParaRPr lang="el-GR" smtClean="0">
              <a:solidFill>
                <a:srgbClr val="205867"/>
              </a:solidFill>
              <a:latin typeface="Calibri" pitchFamily="34" charset="0"/>
              <a:cs typeface="Calibri" pitchFamily="34" charset="0"/>
              <a:sym typeface="Calibri" pitchFamily="34" charset="0"/>
            </a:endParaRPr>
          </a:p>
          <a:p>
            <a:pPr indent="-342900" algn="ctr" eaLnBrk="1" hangingPunct="1">
              <a:lnSpc>
                <a:spcPct val="80000"/>
              </a:lnSpc>
              <a:spcBef>
                <a:spcPts val="275"/>
              </a:spcBef>
              <a:buClr>
                <a:srgbClr val="205867"/>
              </a:buClr>
              <a:buSzPct val="25000"/>
              <a:buFontTx/>
              <a:buNone/>
            </a:pPr>
            <a:r>
              <a:rPr lang="en-US" smtClean="0">
                <a:solidFill>
                  <a:srgbClr val="205867"/>
                </a:solidFill>
                <a:latin typeface="Calibri" pitchFamily="34" charset="0"/>
                <a:cs typeface="Calibri" pitchFamily="34" charset="0"/>
                <a:sym typeface="Calibri" pitchFamily="34" charset="0"/>
              </a:rPr>
              <a:t>Τα πράγματα στο Καρναβάλι του Αρλεκίνου θυμίζουν τα αληθινά, αλλά είναι παραμορφωμένα, σα χρωματισμένες σκιές που χορεύουν σε μια γιορτή…</a:t>
            </a:r>
          </a:p>
        </p:txBody>
      </p:sp>
      <p:pic>
        <p:nvPicPr>
          <p:cNvPr id="20483" name="Shape 102"/>
          <p:cNvPicPr preferRelativeResize="0">
            <a:picLocks noChangeAspect="1" noChangeArrowheads="1"/>
          </p:cNvPicPr>
          <p:nvPr/>
        </p:nvPicPr>
        <p:blipFill>
          <a:blip r:embed="rId4"/>
          <a:srcRect/>
          <a:stretch>
            <a:fillRect/>
          </a:stretch>
        </p:blipFill>
        <p:spPr bwMode="auto">
          <a:xfrm>
            <a:off x="2714625" y="2000250"/>
            <a:ext cx="4786313" cy="3513138"/>
          </a:xfrm>
          <a:prstGeom prst="rect">
            <a:avLst/>
          </a:prstGeom>
          <a:noFill/>
          <a:ln w="9525">
            <a:noFill/>
            <a:miter lim="800000"/>
            <a:headEnd/>
            <a:tailEnd/>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107"/>
          <p:cNvSpPr txBox="1">
            <a:spLocks noGrp="1"/>
          </p:cNvSpPr>
          <p:nvPr>
            <p:ph type="title"/>
          </p:nvPr>
        </p:nvSpPr>
        <p:spPr>
          <a:xfrm>
            <a:off x="457200" y="274638"/>
            <a:ext cx="8229600" cy="1143000"/>
          </a:xfrm>
        </p:spPr>
        <p:txBody>
          <a:bodyPr tIns="45700" bIns="45700"/>
          <a:lstStyle/>
          <a:p>
            <a:pPr eaLnBrk="1" hangingPunct="1">
              <a:spcBef>
                <a:spcPct val="0"/>
              </a:spcBef>
              <a:buClr>
                <a:srgbClr val="000000"/>
              </a:buClr>
              <a:buFont typeface="Calibri" pitchFamily="34" charset="0"/>
              <a:buNone/>
            </a:pPr>
            <a:endParaRPr lang="el-GR" sz="4400" smtClean="0">
              <a:latin typeface="Calibri" pitchFamily="34" charset="0"/>
              <a:cs typeface="Calibri" pitchFamily="34" charset="0"/>
              <a:sym typeface="Calibri" pitchFamily="34" charset="0"/>
            </a:endParaRPr>
          </a:p>
        </p:txBody>
      </p:sp>
      <p:sp>
        <p:nvSpPr>
          <p:cNvPr id="22530" name="Shape 108"/>
          <p:cNvSpPr txBox="1">
            <a:spLocks noGrp="1"/>
          </p:cNvSpPr>
          <p:nvPr>
            <p:ph type="body" idx="1"/>
          </p:nvPr>
        </p:nvSpPr>
        <p:spPr>
          <a:xfrm>
            <a:off x="457200" y="285750"/>
            <a:ext cx="8229600" cy="5840413"/>
          </a:xfrm>
        </p:spPr>
        <p:txBody>
          <a:bodyPr tIns="45700" bIns="45700"/>
          <a:lstStyle/>
          <a:p>
            <a:pPr indent="-342900" algn="ctr" eaLnBrk="1" hangingPunct="1">
              <a:lnSpc>
                <a:spcPct val="90000"/>
              </a:lnSpc>
              <a:spcBef>
                <a:spcPct val="0"/>
              </a:spcBef>
              <a:buClr>
                <a:srgbClr val="205867"/>
              </a:buClr>
              <a:buSzPct val="25000"/>
              <a:buFontTx/>
              <a:buNone/>
            </a:pPr>
            <a:r>
              <a:rPr lang="en-US" sz="2400" smtClean="0">
                <a:solidFill>
                  <a:srgbClr val="205867"/>
                </a:solidFill>
                <a:latin typeface="Calibri" pitchFamily="34" charset="0"/>
                <a:cs typeface="Calibri" pitchFamily="34" charset="0"/>
                <a:sym typeface="Calibri" pitchFamily="34" charset="0"/>
              </a:rPr>
              <a:t>…Όσο πέρναγε ο καιρός οι εικόνες του Μiro’ γίνονταν</a:t>
            </a:r>
          </a:p>
          <a:p>
            <a:pPr indent="-342900" algn="ctr" eaLnBrk="1" hangingPunct="1">
              <a:lnSpc>
                <a:spcPct val="90000"/>
              </a:lnSpc>
              <a:spcBef>
                <a:spcPts val="475"/>
              </a:spcBef>
              <a:buClr>
                <a:srgbClr val="205867"/>
              </a:buClr>
              <a:buSzPct val="25000"/>
              <a:buFontTx/>
              <a:buNone/>
            </a:pPr>
            <a:r>
              <a:rPr lang="en-US" sz="2400" smtClean="0">
                <a:solidFill>
                  <a:srgbClr val="205867"/>
                </a:solidFill>
                <a:latin typeface="Calibri" pitchFamily="34" charset="0"/>
                <a:cs typeface="Calibri" pitchFamily="34" charset="0"/>
                <a:sym typeface="Calibri" pitchFamily="34" charset="0"/>
              </a:rPr>
              <a:t>όλο και πιο αφηρημένες, και οι φόρμες του πιο </a:t>
            </a:r>
            <a:r>
              <a:rPr lang="en-US" sz="2400" u="sng" smtClean="0">
                <a:solidFill>
                  <a:schemeClr val="hlink"/>
                </a:solidFill>
                <a:latin typeface="Calibri" pitchFamily="34" charset="0"/>
                <a:cs typeface="Calibri" pitchFamily="34" charset="0"/>
                <a:sym typeface="Calibri" pitchFamily="34" charset="0"/>
                <a:hlinkClick r:id="rId3"/>
              </a:rPr>
              <a:t>οργανικές.</a:t>
            </a:r>
          </a:p>
          <a:p>
            <a:pPr indent="-342900" algn="ctr" eaLnBrk="1" hangingPunct="1">
              <a:lnSpc>
                <a:spcPct val="90000"/>
              </a:lnSpc>
              <a:spcBef>
                <a:spcPts val="475"/>
              </a:spcBef>
              <a:buClr>
                <a:srgbClr val="205867"/>
              </a:buClr>
              <a:buSzPct val="25000"/>
              <a:buFontTx/>
              <a:buNone/>
            </a:pPr>
            <a:r>
              <a:rPr lang="en-US" sz="2400" smtClean="0">
                <a:solidFill>
                  <a:srgbClr val="205867"/>
                </a:solidFill>
                <a:latin typeface="Calibri" pitchFamily="34" charset="0"/>
                <a:cs typeface="Calibri" pitchFamily="34" charset="0"/>
                <a:sym typeface="Calibri" pitchFamily="34" charset="0"/>
              </a:rPr>
              <a:t>Στο τέλος του 1920 ο Miro’ είχε δημιουργήσει ένα δικό του οπτικό λεξιλόγιο, μια δική του εικαστική  γλώσσα.</a:t>
            </a:r>
          </a:p>
          <a:p>
            <a:pPr indent="-342900" algn="ctr" eaLnBrk="1" hangingPunct="1">
              <a:lnSpc>
                <a:spcPct val="90000"/>
              </a:lnSpc>
              <a:spcBef>
                <a:spcPts val="475"/>
              </a:spcBef>
              <a:buClr>
                <a:srgbClr val="000000"/>
              </a:buClr>
              <a:buFontTx/>
              <a:buNone/>
            </a:pPr>
            <a:endParaRPr lang="el-GR" sz="2400"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475"/>
              </a:spcBef>
              <a:buClr>
                <a:srgbClr val="000000"/>
              </a:buClr>
              <a:buFontTx/>
              <a:buNone/>
            </a:pPr>
            <a:endParaRPr lang="el-GR" sz="2400"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475"/>
              </a:spcBef>
              <a:buClr>
                <a:srgbClr val="000000"/>
              </a:buClr>
              <a:buFontTx/>
              <a:buNone/>
            </a:pPr>
            <a:endParaRPr lang="el-GR" sz="2400"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475"/>
              </a:spcBef>
              <a:buClr>
                <a:srgbClr val="000000"/>
              </a:buClr>
              <a:buFontTx/>
              <a:buNone/>
            </a:pPr>
            <a:endParaRPr lang="el-GR" sz="2400"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475"/>
              </a:spcBef>
              <a:buClr>
                <a:srgbClr val="000000"/>
              </a:buClr>
              <a:buFontTx/>
              <a:buNone/>
            </a:pPr>
            <a:endParaRPr lang="el-GR" sz="2400"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475"/>
              </a:spcBef>
              <a:buClr>
                <a:srgbClr val="000000"/>
              </a:buClr>
              <a:buFontTx/>
              <a:buNone/>
            </a:pPr>
            <a:endParaRPr lang="el-GR" sz="2400"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475"/>
              </a:spcBef>
              <a:buClr>
                <a:srgbClr val="000000"/>
              </a:buClr>
              <a:buFontTx/>
              <a:buNone/>
            </a:pPr>
            <a:endParaRPr lang="el-GR" sz="2400"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475"/>
              </a:spcBef>
              <a:buClr>
                <a:srgbClr val="000000"/>
              </a:buClr>
              <a:buFontTx/>
              <a:buNone/>
            </a:pPr>
            <a:endParaRPr lang="el-GR" sz="2400"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275"/>
              </a:spcBef>
              <a:buClr>
                <a:srgbClr val="000000"/>
              </a:buClr>
              <a:buFontTx/>
              <a:buNone/>
            </a:pPr>
            <a:endParaRPr lang="el-GR" b="1"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275"/>
              </a:spcBef>
              <a:buClr>
                <a:srgbClr val="000000"/>
              </a:buClr>
              <a:buFontTx/>
              <a:buNone/>
            </a:pPr>
            <a:endParaRPr lang="el-GR" b="1"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275"/>
              </a:spcBef>
              <a:buClr>
                <a:srgbClr val="000000"/>
              </a:buClr>
              <a:buFontTx/>
              <a:buNone/>
            </a:pPr>
            <a:endParaRPr lang="el-GR" b="1" smtClean="0">
              <a:solidFill>
                <a:srgbClr val="205867"/>
              </a:solidFill>
              <a:latin typeface="Calibri" pitchFamily="34" charset="0"/>
              <a:cs typeface="Calibri" pitchFamily="34" charset="0"/>
              <a:sym typeface="Calibri" pitchFamily="34" charset="0"/>
            </a:endParaRPr>
          </a:p>
          <a:p>
            <a:pPr indent="-342900" algn="ctr" eaLnBrk="1" hangingPunct="1">
              <a:lnSpc>
                <a:spcPct val="90000"/>
              </a:lnSpc>
              <a:spcBef>
                <a:spcPts val="275"/>
              </a:spcBef>
              <a:buClr>
                <a:srgbClr val="205867"/>
              </a:buClr>
              <a:buSzPct val="25000"/>
              <a:buFontTx/>
              <a:buNone/>
            </a:pPr>
            <a:r>
              <a:rPr lang="en-US" b="1" smtClean="0">
                <a:solidFill>
                  <a:srgbClr val="205867"/>
                </a:solidFill>
                <a:latin typeface="Calibri" pitchFamily="34" charset="0"/>
                <a:cs typeface="Calibri" pitchFamily="34" charset="0"/>
                <a:sym typeface="Calibri" pitchFamily="34" charset="0"/>
              </a:rPr>
              <a:t>“Σκύλος που γαβγίζει στο φεγγάρι”, </a:t>
            </a:r>
            <a:r>
              <a:rPr lang="en-US" smtClean="0">
                <a:solidFill>
                  <a:srgbClr val="205867"/>
                </a:solidFill>
                <a:latin typeface="Calibri" pitchFamily="34" charset="0"/>
                <a:cs typeface="Calibri" pitchFamily="34" charset="0"/>
                <a:sym typeface="Calibri" pitchFamily="34" charset="0"/>
              </a:rPr>
              <a:t>1926 ,λάδι σε καμβά, 73Χ92 cm.</a:t>
            </a:r>
          </a:p>
          <a:p>
            <a:pPr indent="-342900" algn="ctr" eaLnBrk="1" hangingPunct="1">
              <a:lnSpc>
                <a:spcPct val="90000"/>
              </a:lnSpc>
              <a:spcBef>
                <a:spcPts val="475"/>
              </a:spcBef>
              <a:buClr>
                <a:srgbClr val="000000"/>
              </a:buClr>
              <a:buFontTx/>
              <a:buNone/>
            </a:pPr>
            <a:endParaRPr lang="el-GR" sz="2400" smtClean="0">
              <a:solidFill>
                <a:srgbClr val="002060"/>
              </a:solidFill>
              <a:latin typeface="Calibri" pitchFamily="34" charset="0"/>
              <a:cs typeface="Calibri" pitchFamily="34" charset="0"/>
              <a:sym typeface="Calibri" pitchFamily="34" charset="0"/>
            </a:endParaRPr>
          </a:p>
        </p:txBody>
      </p:sp>
      <p:pic>
        <p:nvPicPr>
          <p:cNvPr id="22531" name="Shape 109"/>
          <p:cNvPicPr preferRelativeResize="0">
            <a:picLocks noChangeAspect="1" noChangeArrowheads="1"/>
          </p:cNvPicPr>
          <p:nvPr/>
        </p:nvPicPr>
        <p:blipFill>
          <a:blip r:embed="rId4"/>
          <a:srcRect/>
          <a:stretch>
            <a:fillRect/>
          </a:stretch>
        </p:blipFill>
        <p:spPr bwMode="auto">
          <a:xfrm>
            <a:off x="2190750" y="1987550"/>
            <a:ext cx="4414838" cy="3584575"/>
          </a:xfrm>
          <a:prstGeom prst="rect">
            <a:avLst/>
          </a:prstGeom>
          <a:noFill/>
          <a:ln w="9525">
            <a:noFill/>
            <a:miter lim="800000"/>
            <a:headEnd/>
            <a:tailEnd/>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114"/>
          <p:cNvSpPr txBox="1">
            <a:spLocks noGrp="1"/>
          </p:cNvSpPr>
          <p:nvPr>
            <p:ph type="title"/>
          </p:nvPr>
        </p:nvSpPr>
        <p:spPr>
          <a:xfrm>
            <a:off x="457200" y="274638"/>
            <a:ext cx="8229600" cy="1143000"/>
          </a:xfrm>
        </p:spPr>
        <p:txBody>
          <a:bodyPr tIns="45700" bIns="45700"/>
          <a:lstStyle/>
          <a:p>
            <a:pPr eaLnBrk="1" hangingPunct="1">
              <a:spcBef>
                <a:spcPct val="0"/>
              </a:spcBef>
              <a:buClr>
                <a:srgbClr val="205867"/>
              </a:buClr>
              <a:buSzPct val="25000"/>
              <a:buFont typeface="Calibri" pitchFamily="34" charset="0"/>
              <a:buNone/>
            </a:pPr>
            <a:r>
              <a:rPr lang="en-US" sz="2400" smtClean="0">
                <a:solidFill>
                  <a:srgbClr val="205867"/>
                </a:solidFill>
                <a:latin typeface="Calibri" pitchFamily="34" charset="0"/>
                <a:cs typeface="Calibri" pitchFamily="34" charset="0"/>
                <a:sym typeface="Calibri" pitchFamily="34" charset="0"/>
              </a:rPr>
              <a:t>Τα σχήματά του πολλές φορές θυμίζουν όργανα ζώων, ανθρώπινα μέλη, ασπόνδυλα και έμβρυα.</a:t>
            </a:r>
          </a:p>
        </p:txBody>
      </p:sp>
      <p:sp>
        <p:nvSpPr>
          <p:cNvPr id="115" name="Shape 115"/>
          <p:cNvSpPr txBox="1">
            <a:spLocks noGrp="1"/>
          </p:cNvSpPr>
          <p:nvPr>
            <p:ph type="body" idx="1"/>
          </p:nvPr>
        </p:nvSpPr>
        <p:spPr>
          <a:xfrm>
            <a:off x="285750" y="1643063"/>
            <a:ext cx="4038600" cy="4525962"/>
          </a:xfrm>
        </p:spPr>
        <p:txBody>
          <a:bodyPr tIns="45700" bIns="45700">
            <a:noAutofit/>
          </a:bodyPr>
          <a:lstStyle/>
          <a:p>
            <a:pPr marL="342900" indent="-165100" eaLnBrk="1" hangingPunct="1">
              <a:lnSpc>
                <a:spcPct val="90000"/>
              </a:lnSpc>
              <a:spcBef>
                <a:spcPct val="0"/>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263"/>
              </a:spcBef>
              <a:buClr>
                <a:srgbClr val="000000"/>
              </a:buClr>
              <a:buSzPct val="25000"/>
            </a:pPr>
            <a:r>
              <a:rPr lang="en-US" sz="1300" smtClean="0">
                <a:latin typeface="Calibri" pitchFamily="34" charset="0"/>
                <a:cs typeface="Calibri" pitchFamily="34" charset="0"/>
                <a:sym typeface="Calibri" pitchFamily="34" charset="0"/>
              </a:rPr>
              <a:t>              </a:t>
            </a:r>
          </a:p>
          <a:p>
            <a:pPr marL="342900" indent="-165100" eaLnBrk="1" hangingPunct="1">
              <a:lnSpc>
                <a:spcPct val="90000"/>
              </a:lnSpc>
              <a:spcBef>
                <a:spcPts val="263"/>
              </a:spcBef>
              <a:buClr>
                <a:srgbClr val="000000"/>
              </a:buClr>
            </a:pPr>
            <a:endParaRPr lang="el-GR" sz="1300" smtClean="0">
              <a:latin typeface="Calibri" pitchFamily="34" charset="0"/>
              <a:cs typeface="Calibri" pitchFamily="34" charset="0"/>
              <a:sym typeface="Calibri" pitchFamily="34" charset="0"/>
            </a:endParaRPr>
          </a:p>
          <a:p>
            <a:pPr marL="342900" indent="-165100" eaLnBrk="1" hangingPunct="1">
              <a:lnSpc>
                <a:spcPct val="90000"/>
              </a:lnSpc>
              <a:spcBef>
                <a:spcPts val="263"/>
              </a:spcBef>
              <a:buClr>
                <a:srgbClr val="000000"/>
              </a:buClr>
              <a:buSzPct val="25000"/>
            </a:pPr>
            <a:r>
              <a:rPr lang="en-US" sz="1300" smtClean="0">
                <a:latin typeface="Calibri" pitchFamily="34" charset="0"/>
                <a:cs typeface="Calibri" pitchFamily="34" charset="0"/>
                <a:sym typeface="Calibri" pitchFamily="34" charset="0"/>
              </a:rPr>
              <a:t>                    </a:t>
            </a:r>
            <a:r>
              <a:rPr lang="en-US" sz="1300" smtClean="0">
                <a:solidFill>
                  <a:srgbClr val="205867"/>
                </a:solidFill>
                <a:latin typeface="Calibri" pitchFamily="34" charset="0"/>
                <a:cs typeface="Calibri" pitchFamily="34" charset="0"/>
                <a:sym typeface="Calibri" pitchFamily="34" charset="0"/>
              </a:rPr>
              <a:t>«</a:t>
            </a:r>
            <a:r>
              <a:rPr lang="en-US" sz="1300" b="1" smtClean="0">
                <a:solidFill>
                  <a:srgbClr val="205867"/>
                </a:solidFill>
                <a:latin typeface="Calibri" pitchFamily="34" charset="0"/>
                <a:cs typeface="Calibri" pitchFamily="34" charset="0"/>
                <a:sym typeface="Calibri" pitchFamily="34" charset="0"/>
              </a:rPr>
              <a:t>Mητρότητα</a:t>
            </a:r>
            <a:r>
              <a:rPr lang="en-US" sz="1300" smtClean="0">
                <a:solidFill>
                  <a:srgbClr val="205867"/>
                </a:solidFill>
                <a:latin typeface="Calibri" pitchFamily="34" charset="0"/>
                <a:cs typeface="Calibri" pitchFamily="34" charset="0"/>
                <a:sym typeface="Calibri" pitchFamily="34" charset="0"/>
              </a:rPr>
              <a:t>»,1924, λάδι σε καμβά, 92Χ73</a:t>
            </a:r>
          </a:p>
        </p:txBody>
      </p:sp>
      <p:sp>
        <p:nvSpPr>
          <p:cNvPr id="116" name="Shape 116"/>
          <p:cNvSpPr txBox="1">
            <a:spLocks noGrp="1"/>
          </p:cNvSpPr>
          <p:nvPr>
            <p:ph type="body" idx="2"/>
          </p:nvPr>
        </p:nvSpPr>
        <p:spPr>
          <a:xfrm>
            <a:off x="4648200" y="1600200"/>
            <a:ext cx="4038600" cy="4525963"/>
          </a:xfrm>
        </p:spPr>
        <p:txBody>
          <a:bodyPr tIns="45700" bIns="45700">
            <a:noAutofit/>
          </a:bodyPr>
          <a:lstStyle/>
          <a:p>
            <a:pPr marL="342900" indent="-165100" eaLnBrk="1" hangingPunct="1">
              <a:lnSpc>
                <a:spcPct val="90000"/>
              </a:lnSpc>
              <a:spcBef>
                <a:spcPct val="0"/>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a:p>
            <a:pPr marL="342900" indent="-165100" eaLnBrk="1" hangingPunct="1">
              <a:lnSpc>
                <a:spcPct val="90000"/>
              </a:lnSpc>
              <a:spcBef>
                <a:spcPts val="238"/>
              </a:spcBef>
              <a:buClr>
                <a:srgbClr val="000000"/>
              </a:buClr>
            </a:pPr>
            <a:endParaRPr lang="el-GR" sz="1200" smtClean="0">
              <a:latin typeface="Calibri" pitchFamily="34" charset="0"/>
              <a:cs typeface="Calibri" pitchFamily="34" charset="0"/>
              <a:sym typeface="Calibri" pitchFamily="34" charset="0"/>
            </a:endParaRPr>
          </a:p>
          <a:p>
            <a:pPr marL="342900" indent="-165100" eaLnBrk="1" hangingPunct="1">
              <a:lnSpc>
                <a:spcPct val="90000"/>
              </a:lnSpc>
              <a:spcBef>
                <a:spcPts val="238"/>
              </a:spcBef>
              <a:buClr>
                <a:srgbClr val="000000"/>
              </a:buClr>
            </a:pPr>
            <a:endParaRPr lang="el-GR" sz="1200" smtClean="0">
              <a:latin typeface="Calibri" pitchFamily="34" charset="0"/>
              <a:cs typeface="Calibri" pitchFamily="34" charset="0"/>
              <a:sym typeface="Calibri" pitchFamily="34" charset="0"/>
            </a:endParaRPr>
          </a:p>
          <a:p>
            <a:pPr marL="342900" indent="-165100" eaLnBrk="1" hangingPunct="1">
              <a:lnSpc>
                <a:spcPct val="90000"/>
              </a:lnSpc>
              <a:spcBef>
                <a:spcPts val="238"/>
              </a:spcBef>
              <a:buClr>
                <a:srgbClr val="000000"/>
              </a:buClr>
            </a:pPr>
            <a:endParaRPr lang="el-GR" sz="1200" smtClean="0">
              <a:latin typeface="Calibri" pitchFamily="34" charset="0"/>
              <a:cs typeface="Calibri" pitchFamily="34" charset="0"/>
              <a:sym typeface="Calibri" pitchFamily="34" charset="0"/>
            </a:endParaRPr>
          </a:p>
          <a:p>
            <a:pPr marL="342900" indent="-165100" eaLnBrk="1" hangingPunct="1">
              <a:lnSpc>
                <a:spcPct val="90000"/>
              </a:lnSpc>
              <a:spcBef>
                <a:spcPts val="238"/>
              </a:spcBef>
              <a:buClr>
                <a:srgbClr val="000000"/>
              </a:buClr>
            </a:pPr>
            <a:endParaRPr lang="el-GR" sz="1200" smtClean="0">
              <a:latin typeface="Calibri" pitchFamily="34" charset="0"/>
              <a:cs typeface="Calibri" pitchFamily="34" charset="0"/>
              <a:sym typeface="Calibri" pitchFamily="34" charset="0"/>
            </a:endParaRPr>
          </a:p>
          <a:p>
            <a:pPr marL="342900" indent="-165100" eaLnBrk="1" hangingPunct="1">
              <a:lnSpc>
                <a:spcPct val="90000"/>
              </a:lnSpc>
              <a:spcBef>
                <a:spcPts val="238"/>
              </a:spcBef>
              <a:buClr>
                <a:srgbClr val="000000"/>
              </a:buClr>
            </a:pPr>
            <a:endParaRPr lang="el-GR" sz="1200" smtClean="0">
              <a:latin typeface="Calibri" pitchFamily="34" charset="0"/>
              <a:cs typeface="Calibri" pitchFamily="34" charset="0"/>
              <a:sym typeface="Calibri" pitchFamily="34" charset="0"/>
            </a:endParaRPr>
          </a:p>
          <a:p>
            <a:pPr marL="342900" indent="-165100" eaLnBrk="1" hangingPunct="1">
              <a:lnSpc>
                <a:spcPct val="90000"/>
              </a:lnSpc>
              <a:spcBef>
                <a:spcPts val="238"/>
              </a:spcBef>
              <a:buClr>
                <a:srgbClr val="205867"/>
              </a:buClr>
              <a:buSzPct val="25000"/>
            </a:pPr>
            <a:r>
              <a:rPr lang="en-US" sz="1200" b="1" smtClean="0">
                <a:solidFill>
                  <a:srgbClr val="205867"/>
                </a:solidFill>
                <a:latin typeface="Calibri" pitchFamily="34" charset="0"/>
                <a:cs typeface="Calibri" pitchFamily="34" charset="0"/>
                <a:sym typeface="Calibri" pitchFamily="34" charset="0"/>
              </a:rPr>
              <a:t>Σχέδιο και κολλάζ με καπέλο</a:t>
            </a:r>
            <a:r>
              <a:rPr lang="en-US" sz="1200" smtClean="0">
                <a:solidFill>
                  <a:srgbClr val="205867"/>
                </a:solidFill>
                <a:latin typeface="Calibri" pitchFamily="34" charset="0"/>
                <a:cs typeface="Calibri" pitchFamily="34" charset="0"/>
                <a:sym typeface="Calibri" pitchFamily="34" charset="0"/>
              </a:rPr>
              <a:t>,1933, λάδι σε καμβά,130 Χ162</a:t>
            </a:r>
          </a:p>
          <a:p>
            <a:pPr marL="342900" indent="-165100" eaLnBrk="1" hangingPunct="1">
              <a:lnSpc>
                <a:spcPct val="90000"/>
              </a:lnSpc>
              <a:spcBef>
                <a:spcPts val="563"/>
              </a:spcBef>
              <a:buClr>
                <a:srgbClr val="000000"/>
              </a:buClr>
            </a:pPr>
            <a:endParaRPr lang="el-GR" sz="2800" smtClean="0">
              <a:latin typeface="Calibri" pitchFamily="34" charset="0"/>
              <a:cs typeface="Calibri" pitchFamily="34" charset="0"/>
              <a:sym typeface="Calibri" pitchFamily="34" charset="0"/>
            </a:endParaRPr>
          </a:p>
        </p:txBody>
      </p:sp>
      <p:pic>
        <p:nvPicPr>
          <p:cNvPr id="24580" name="Shape 117"/>
          <p:cNvPicPr preferRelativeResize="0">
            <a:picLocks noChangeAspect="1" noChangeArrowheads="1"/>
          </p:cNvPicPr>
          <p:nvPr/>
        </p:nvPicPr>
        <p:blipFill>
          <a:blip r:embed="rId3"/>
          <a:srcRect/>
          <a:stretch>
            <a:fillRect/>
          </a:stretch>
        </p:blipFill>
        <p:spPr bwMode="auto">
          <a:xfrm>
            <a:off x="5214938" y="1620838"/>
            <a:ext cx="2643187" cy="4130675"/>
          </a:xfrm>
          <a:prstGeom prst="rect">
            <a:avLst/>
          </a:prstGeom>
          <a:noFill/>
          <a:ln w="9525">
            <a:noFill/>
            <a:miter lim="800000"/>
            <a:headEnd/>
            <a:tailEnd/>
          </a:ln>
        </p:spPr>
      </p:pic>
      <p:pic>
        <p:nvPicPr>
          <p:cNvPr id="24581" name="Shape 118"/>
          <p:cNvPicPr preferRelativeResize="0">
            <a:picLocks noChangeAspect="1" noChangeArrowheads="1"/>
          </p:cNvPicPr>
          <p:nvPr/>
        </p:nvPicPr>
        <p:blipFill>
          <a:blip r:embed="rId4"/>
          <a:srcRect/>
          <a:stretch>
            <a:fillRect/>
          </a:stretch>
        </p:blipFill>
        <p:spPr bwMode="auto">
          <a:xfrm>
            <a:off x="1143000" y="1785938"/>
            <a:ext cx="2928938" cy="3870325"/>
          </a:xfrm>
          <a:prstGeom prst="rect">
            <a:avLst/>
          </a:prstGeom>
          <a:noFill/>
          <a:ln w="9525">
            <a:noFill/>
            <a:miter lim="800000"/>
            <a:headEnd/>
            <a:tailEnd/>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123"/>
          <p:cNvSpPr txBox="1">
            <a:spLocks noGrp="1"/>
          </p:cNvSpPr>
          <p:nvPr>
            <p:ph type="title"/>
          </p:nvPr>
        </p:nvSpPr>
        <p:spPr>
          <a:xfrm>
            <a:off x="457200" y="274638"/>
            <a:ext cx="8229600" cy="1143000"/>
          </a:xfrm>
        </p:spPr>
        <p:txBody>
          <a:bodyPr tIns="45700" bIns="45700"/>
          <a:lstStyle/>
          <a:p>
            <a:pPr eaLnBrk="1" hangingPunct="1">
              <a:spcBef>
                <a:spcPct val="0"/>
              </a:spcBef>
              <a:buClr>
                <a:srgbClr val="205867"/>
              </a:buClr>
              <a:buSzPct val="25000"/>
              <a:buFont typeface="Calibri" pitchFamily="34" charset="0"/>
              <a:buNone/>
            </a:pPr>
            <a:r>
              <a:rPr lang="en-US" sz="2400" smtClean="0">
                <a:solidFill>
                  <a:srgbClr val="205867"/>
                </a:solidFill>
                <a:latin typeface="Calibri" pitchFamily="34" charset="0"/>
                <a:cs typeface="Calibri" pitchFamily="34" charset="0"/>
                <a:sym typeface="Calibri" pitchFamily="34" charset="0"/>
              </a:rPr>
              <a:t>.</a:t>
            </a:r>
          </a:p>
        </p:txBody>
      </p:sp>
      <p:sp>
        <p:nvSpPr>
          <p:cNvPr id="26626" name="Shape 124"/>
          <p:cNvSpPr txBox="1">
            <a:spLocks noGrp="1"/>
          </p:cNvSpPr>
          <p:nvPr>
            <p:ph type="body" idx="1"/>
          </p:nvPr>
        </p:nvSpPr>
        <p:spPr>
          <a:xfrm>
            <a:off x="457200" y="1600200"/>
            <a:ext cx="4038600" cy="4686300"/>
          </a:xfrm>
        </p:spPr>
        <p:txBody>
          <a:bodyPr tIns="45700" bIns="45700"/>
          <a:lstStyle/>
          <a:p>
            <a:pPr marL="342900" indent="-342900" eaLnBrk="1" hangingPunct="1">
              <a:lnSpc>
                <a:spcPct val="90000"/>
              </a:lnSpc>
              <a:spcBef>
                <a:spcPct val="0"/>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38"/>
              </a:spcBef>
              <a:buClr>
                <a:srgbClr val="205867"/>
              </a:buClr>
              <a:buSzPct val="25000"/>
            </a:pPr>
            <a:r>
              <a:rPr lang="en-US" sz="1200" smtClean="0">
                <a:solidFill>
                  <a:srgbClr val="205867"/>
                </a:solidFill>
                <a:latin typeface="Calibri" pitchFamily="34" charset="0"/>
                <a:cs typeface="Calibri" pitchFamily="34" charset="0"/>
                <a:sym typeface="Calibri" pitchFamily="34" charset="0"/>
              </a:rPr>
              <a:t>«</a:t>
            </a:r>
            <a:r>
              <a:rPr lang="en-US" sz="1200" b="1" smtClean="0">
                <a:solidFill>
                  <a:srgbClr val="205867"/>
                </a:solidFill>
                <a:latin typeface="Calibri" pitchFamily="34" charset="0"/>
                <a:cs typeface="Calibri" pitchFamily="34" charset="0"/>
                <a:sym typeface="Calibri" pitchFamily="34" charset="0"/>
              </a:rPr>
              <a:t>Εγκατάσταση : πρωινό αστέρι</a:t>
            </a:r>
            <a:r>
              <a:rPr lang="en-US" sz="1200" smtClean="0">
                <a:solidFill>
                  <a:srgbClr val="205867"/>
                </a:solidFill>
                <a:latin typeface="Calibri" pitchFamily="34" charset="0"/>
                <a:cs typeface="Calibri" pitchFamily="34" charset="0"/>
                <a:sym typeface="Calibri" pitchFamily="34" charset="0"/>
              </a:rPr>
              <a:t>»,</a:t>
            </a:r>
            <a:r>
              <a:rPr lang="en-US" sz="1100" smtClean="0">
                <a:solidFill>
                  <a:srgbClr val="205867"/>
                </a:solidFill>
                <a:latin typeface="Calibri" pitchFamily="34" charset="0"/>
                <a:cs typeface="Calibri" pitchFamily="34" charset="0"/>
                <a:sym typeface="Calibri" pitchFamily="34" charset="0"/>
              </a:rPr>
              <a:t>1940,γκουάς και νέφτι, 38x46cm</a:t>
            </a:r>
          </a:p>
        </p:txBody>
      </p:sp>
      <p:sp>
        <p:nvSpPr>
          <p:cNvPr id="26627" name="Shape 125"/>
          <p:cNvSpPr txBox="1">
            <a:spLocks noGrp="1"/>
          </p:cNvSpPr>
          <p:nvPr>
            <p:ph type="body" idx="2"/>
          </p:nvPr>
        </p:nvSpPr>
        <p:spPr>
          <a:xfrm>
            <a:off x="4648200" y="1600200"/>
            <a:ext cx="4038600" cy="4614863"/>
          </a:xfrm>
        </p:spPr>
        <p:txBody>
          <a:bodyPr tIns="45700" bIns="45700"/>
          <a:lstStyle/>
          <a:p>
            <a:pPr marL="342900" indent="-342900" eaLnBrk="1" hangingPunct="1">
              <a:lnSpc>
                <a:spcPct val="90000"/>
              </a:lnSpc>
              <a:spcBef>
                <a:spcPct val="0"/>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342900" eaLnBrk="1" hangingPunct="1">
              <a:lnSpc>
                <a:spcPct val="90000"/>
              </a:lnSpc>
              <a:spcBef>
                <a:spcPts val="238"/>
              </a:spcBef>
              <a:buClr>
                <a:srgbClr val="000000"/>
              </a:buClr>
              <a:buSzPct val="25000"/>
            </a:pPr>
            <a:r>
              <a:rPr lang="en-US" sz="1100" smtClean="0">
                <a:latin typeface="Calibri" pitchFamily="34" charset="0"/>
                <a:cs typeface="Calibri" pitchFamily="34" charset="0"/>
                <a:sym typeface="Calibri" pitchFamily="34" charset="0"/>
              </a:rPr>
              <a:t> </a:t>
            </a:r>
            <a:r>
              <a:rPr lang="en-US" sz="1200" smtClean="0">
                <a:solidFill>
                  <a:srgbClr val="205867"/>
                </a:solidFill>
                <a:latin typeface="Calibri" pitchFamily="34" charset="0"/>
                <a:cs typeface="Calibri" pitchFamily="34" charset="0"/>
                <a:sym typeface="Calibri" pitchFamily="34" charset="0"/>
              </a:rPr>
              <a:t>«</a:t>
            </a:r>
            <a:r>
              <a:rPr lang="en-US" sz="1200" b="1" smtClean="0">
                <a:solidFill>
                  <a:srgbClr val="205867"/>
                </a:solidFill>
                <a:latin typeface="Calibri" pitchFamily="34" charset="0"/>
                <a:cs typeface="Calibri" pitchFamily="34" charset="0"/>
                <a:sym typeface="Calibri" pitchFamily="34" charset="0"/>
              </a:rPr>
              <a:t>Το τραγούδι του αηδονιού τα μεσάνυχτα και η πρωινή βροχή</a:t>
            </a:r>
            <a:r>
              <a:rPr lang="en-US" sz="1200" smtClean="0">
                <a:solidFill>
                  <a:srgbClr val="205867"/>
                </a:solidFill>
                <a:latin typeface="Calibri" pitchFamily="34" charset="0"/>
                <a:cs typeface="Calibri" pitchFamily="34" charset="0"/>
                <a:sym typeface="Calibri" pitchFamily="34" charset="0"/>
              </a:rPr>
              <a:t>», </a:t>
            </a:r>
            <a:r>
              <a:rPr lang="en-US" sz="1100" smtClean="0">
                <a:solidFill>
                  <a:srgbClr val="205867"/>
                </a:solidFill>
                <a:latin typeface="Calibri" pitchFamily="34" charset="0"/>
                <a:cs typeface="Calibri" pitchFamily="34" charset="0"/>
                <a:sym typeface="Calibri" pitchFamily="34" charset="0"/>
              </a:rPr>
              <a:t>1940, γκουάς και νέφτι, 38Χ46 cm.   </a:t>
            </a:r>
          </a:p>
        </p:txBody>
      </p:sp>
      <p:pic>
        <p:nvPicPr>
          <p:cNvPr id="26628" name="Shape 126"/>
          <p:cNvPicPr preferRelativeResize="0">
            <a:picLocks noChangeAspect="1" noChangeArrowheads="1"/>
          </p:cNvPicPr>
          <p:nvPr/>
        </p:nvPicPr>
        <p:blipFill>
          <a:blip r:embed="rId3"/>
          <a:srcRect/>
          <a:stretch>
            <a:fillRect/>
          </a:stretch>
        </p:blipFill>
        <p:spPr bwMode="auto">
          <a:xfrm>
            <a:off x="357188" y="2071688"/>
            <a:ext cx="4114800" cy="3421062"/>
          </a:xfrm>
          <a:prstGeom prst="rect">
            <a:avLst/>
          </a:prstGeom>
          <a:noFill/>
          <a:ln w="9525">
            <a:noFill/>
            <a:miter lim="800000"/>
            <a:headEnd/>
            <a:tailEnd/>
          </a:ln>
        </p:spPr>
      </p:pic>
      <p:sp>
        <p:nvSpPr>
          <p:cNvPr id="26629" name="Shape 127"/>
          <p:cNvSpPr>
            <a:spLocks noChangeArrowheads="1"/>
          </p:cNvSpPr>
          <p:nvPr/>
        </p:nvSpPr>
        <p:spPr bwMode="auto">
          <a:xfrm>
            <a:off x="500063" y="285750"/>
            <a:ext cx="7786687" cy="1477963"/>
          </a:xfrm>
          <a:prstGeom prst="rect">
            <a:avLst/>
          </a:prstGeom>
          <a:noFill/>
          <a:ln w="9525">
            <a:noFill/>
            <a:miter lim="800000"/>
            <a:headEnd/>
            <a:tailEnd/>
          </a:ln>
        </p:spPr>
        <p:txBody>
          <a:bodyPr lIns="91425" tIns="45700" rIns="91425" bIns="45700"/>
          <a:lstStyle/>
          <a:p>
            <a:pPr algn="ctr"/>
            <a:endParaRPr lang="el-GR" sz="1800">
              <a:solidFill>
                <a:srgbClr val="205867"/>
              </a:solidFill>
              <a:latin typeface="Calibri" pitchFamily="34" charset="0"/>
              <a:cs typeface="Calibri" pitchFamily="34" charset="0"/>
              <a:sym typeface="Calibri" pitchFamily="34" charset="0"/>
            </a:endParaRPr>
          </a:p>
          <a:p>
            <a:pPr algn="ctr">
              <a:buSzPct val="25000"/>
            </a:pPr>
            <a:r>
              <a:rPr lang="en-US" sz="1800">
                <a:solidFill>
                  <a:srgbClr val="205867"/>
                </a:solidFill>
                <a:latin typeface="Calibri" pitchFamily="34" charset="0"/>
                <a:cs typeface="Calibri" pitchFamily="34" charset="0"/>
                <a:sym typeface="Calibri" pitchFamily="34" charset="0"/>
              </a:rPr>
              <a:t>Πολύ γνωστά είναι τα έργα από ‘’</a:t>
            </a:r>
            <a:r>
              <a:rPr lang="en-US" sz="1800" u="sng">
                <a:solidFill>
                  <a:schemeClr val="hlink"/>
                </a:solidFill>
                <a:latin typeface="Calibri" pitchFamily="34" charset="0"/>
                <a:cs typeface="Calibri" pitchFamily="34" charset="0"/>
                <a:sym typeface="Calibri" pitchFamily="34" charset="0"/>
                <a:hlinkClick r:id="rId4"/>
              </a:rPr>
              <a:t>γκουάς</a:t>
            </a:r>
            <a:r>
              <a:rPr lang="en-US" sz="1800">
                <a:solidFill>
                  <a:srgbClr val="205867"/>
                </a:solidFill>
                <a:latin typeface="Calibri" pitchFamily="34" charset="0"/>
                <a:cs typeface="Calibri" pitchFamily="34" charset="0"/>
                <a:sym typeface="Calibri" pitchFamily="34" charset="0"/>
              </a:rPr>
              <a:t>’’ που ζωγράφιζε σε νύχτες με έναστρο ουρανό, ακούγοντας μουσική του Μπάχ και του Μότσαρτ, όπως λέει ο ίδιος.</a:t>
            </a:r>
          </a:p>
          <a:p>
            <a:pPr algn="ctr">
              <a:buSzPct val="25000"/>
            </a:pPr>
            <a:r>
              <a:rPr lang="en-US" sz="1800">
                <a:solidFill>
                  <a:srgbClr val="205867"/>
                </a:solidFill>
                <a:latin typeface="Calibri" pitchFamily="34" charset="0"/>
                <a:cs typeface="Calibri" pitchFamily="34" charset="0"/>
                <a:sym typeface="Calibri" pitchFamily="34" charset="0"/>
              </a:rPr>
              <a:t> Τα αγαπημένα του θέματα είναι ο ήλιος, το φεγγάρι, οι δίσκοι, το μάτι, η γυναίκα, το πουλί και τα ζώα. </a:t>
            </a:r>
          </a:p>
        </p:txBody>
      </p:sp>
      <p:pic>
        <p:nvPicPr>
          <p:cNvPr id="26630" name="Shape 128"/>
          <p:cNvPicPr preferRelativeResize="0">
            <a:picLocks noChangeAspect="1" noChangeArrowheads="1"/>
          </p:cNvPicPr>
          <p:nvPr/>
        </p:nvPicPr>
        <p:blipFill>
          <a:blip r:embed="rId5"/>
          <a:srcRect/>
          <a:stretch>
            <a:fillRect/>
          </a:stretch>
        </p:blipFill>
        <p:spPr bwMode="auto">
          <a:xfrm>
            <a:off x="4643438" y="2071688"/>
            <a:ext cx="4084637" cy="3475037"/>
          </a:xfrm>
          <a:prstGeom prst="rect">
            <a:avLst/>
          </a:prstGeom>
          <a:noFill/>
          <a:ln w="9525">
            <a:noFill/>
            <a:miter lim="800000"/>
            <a:headEnd/>
            <a:tailEnd/>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txBox="1">
            <a:spLocks noGrp="1"/>
          </p:cNvSpPr>
          <p:nvPr>
            <p:ph type="title"/>
          </p:nvPr>
        </p:nvSpPr>
        <p:spPr>
          <a:xfrm>
            <a:off x="457200" y="274638"/>
            <a:ext cx="8229600" cy="1143000"/>
          </a:xfrm>
        </p:spPr>
        <p:txBody>
          <a:bodyPr tIns="45700" bIns="45700">
            <a:noAutofit/>
          </a:bodyPr>
          <a:lstStyle/>
          <a:p>
            <a:pPr eaLnBrk="1" hangingPunct="1">
              <a:spcBef>
                <a:spcPct val="0"/>
              </a:spcBef>
              <a:buClr>
                <a:srgbClr val="000000"/>
              </a:buClr>
              <a:buSzPct val="25000"/>
              <a:buFont typeface="Calibri" pitchFamily="34" charset="0"/>
              <a:buNone/>
            </a:pPr>
            <a:r>
              <a:rPr lang="en-US" sz="2100" smtClean="0">
                <a:latin typeface="Calibri" pitchFamily="34" charset="0"/>
                <a:cs typeface="Calibri" pitchFamily="34" charset="0"/>
                <a:sym typeface="Calibri" pitchFamily="34" charset="0"/>
              </a:rPr>
              <a:t/>
            </a:r>
            <a:br>
              <a:rPr lang="en-US" sz="2100" smtClean="0">
                <a:latin typeface="Calibri" pitchFamily="34" charset="0"/>
                <a:cs typeface="Calibri" pitchFamily="34" charset="0"/>
                <a:sym typeface="Calibri" pitchFamily="34" charset="0"/>
              </a:rPr>
            </a:br>
            <a:r>
              <a:rPr lang="en-US" sz="2100" smtClean="0">
                <a:latin typeface="Calibri" pitchFamily="34" charset="0"/>
                <a:cs typeface="Calibri" pitchFamily="34" charset="0"/>
                <a:sym typeface="Calibri" pitchFamily="34" charset="0"/>
              </a:rPr>
              <a:t/>
            </a:r>
            <a:br>
              <a:rPr lang="en-US" sz="2100" smtClean="0">
                <a:latin typeface="Calibri" pitchFamily="34" charset="0"/>
                <a:cs typeface="Calibri" pitchFamily="34" charset="0"/>
                <a:sym typeface="Calibri" pitchFamily="34" charset="0"/>
              </a:rPr>
            </a:br>
            <a:r>
              <a:rPr lang="en-US" sz="2100" smtClean="0">
                <a:latin typeface="Calibri" pitchFamily="34" charset="0"/>
                <a:cs typeface="Calibri" pitchFamily="34" charset="0"/>
                <a:sym typeface="Calibri" pitchFamily="34" charset="0"/>
              </a:rPr>
              <a:t/>
            </a:r>
            <a:br>
              <a:rPr lang="en-US" sz="2100" smtClean="0">
                <a:latin typeface="Calibri" pitchFamily="34" charset="0"/>
                <a:cs typeface="Calibri" pitchFamily="34" charset="0"/>
                <a:sym typeface="Calibri" pitchFamily="34" charset="0"/>
              </a:rPr>
            </a:br>
            <a:r>
              <a:rPr lang="en-US" sz="2100" smtClean="0">
                <a:latin typeface="Calibri" pitchFamily="34" charset="0"/>
                <a:cs typeface="Calibri" pitchFamily="34" charset="0"/>
                <a:sym typeface="Calibri" pitchFamily="34" charset="0"/>
              </a:rPr>
              <a:t/>
            </a:r>
            <a:br>
              <a:rPr lang="en-US" sz="2100" smtClean="0">
                <a:latin typeface="Calibri" pitchFamily="34" charset="0"/>
                <a:cs typeface="Calibri" pitchFamily="34" charset="0"/>
                <a:sym typeface="Calibri" pitchFamily="34" charset="0"/>
              </a:rPr>
            </a:br>
            <a:r>
              <a:rPr lang="en-US" sz="2100" smtClean="0">
                <a:latin typeface="Calibri" pitchFamily="34" charset="0"/>
                <a:cs typeface="Calibri" pitchFamily="34" charset="0"/>
                <a:sym typeface="Calibri" pitchFamily="34" charset="0"/>
              </a:rPr>
              <a:t/>
            </a:r>
            <a:br>
              <a:rPr lang="en-US" sz="2100" smtClean="0">
                <a:latin typeface="Calibri" pitchFamily="34" charset="0"/>
                <a:cs typeface="Calibri" pitchFamily="34" charset="0"/>
                <a:sym typeface="Calibri" pitchFamily="34" charset="0"/>
              </a:rPr>
            </a:br>
            <a:r>
              <a:rPr lang="en-US" sz="2000" smtClean="0">
                <a:solidFill>
                  <a:srgbClr val="205867"/>
                </a:solidFill>
                <a:latin typeface="Calibri" pitchFamily="34" charset="0"/>
                <a:cs typeface="Calibri" pitchFamily="34" charset="0"/>
                <a:sym typeface="Calibri" pitchFamily="34" charset="0"/>
              </a:rPr>
              <a:t>Ο Μiro’ πραγματοποίησε το όνειρό του να κάνει </a:t>
            </a:r>
            <a:r>
              <a:rPr lang="en-US" sz="2000" u="sng" smtClean="0">
                <a:solidFill>
                  <a:schemeClr val="hlink"/>
                </a:solidFill>
                <a:latin typeface="Calibri" pitchFamily="34" charset="0"/>
                <a:cs typeface="Calibri" pitchFamily="34" charset="0"/>
                <a:sym typeface="Calibri" pitchFamily="34" charset="0"/>
                <a:hlinkClick r:id="rId3"/>
              </a:rPr>
              <a:t>μνημειακή τέχνη</a:t>
            </a:r>
            <a:r>
              <a:rPr lang="en-US" sz="2000" smtClean="0">
                <a:solidFill>
                  <a:srgbClr val="205867"/>
                </a:solidFill>
                <a:latin typeface="Calibri" pitchFamily="34" charset="0"/>
                <a:cs typeface="Calibri" pitchFamily="34" charset="0"/>
                <a:sym typeface="Calibri" pitchFamily="34" charset="0"/>
              </a:rPr>
              <a:t>.</a:t>
            </a:r>
            <a:br>
              <a:rPr lang="en-US" sz="2000" smtClean="0">
                <a:solidFill>
                  <a:srgbClr val="205867"/>
                </a:solidFill>
                <a:latin typeface="Calibri" pitchFamily="34" charset="0"/>
                <a:cs typeface="Calibri" pitchFamily="34" charset="0"/>
                <a:sym typeface="Calibri" pitchFamily="34" charset="0"/>
              </a:rPr>
            </a:br>
            <a:r>
              <a:rPr lang="en-US" sz="2000" smtClean="0">
                <a:solidFill>
                  <a:srgbClr val="205867"/>
                </a:solidFill>
                <a:latin typeface="Calibri" pitchFamily="34" charset="0"/>
                <a:cs typeface="Calibri" pitchFamily="34" charset="0"/>
                <a:sym typeface="Calibri" pitchFamily="34" charset="0"/>
              </a:rPr>
              <a:t> Πίστευε πως η μνημειακή τέχνη είναι ένας τρόπος να αγγίξεις τους ανθρώπους. Έφτιαξε ένα μεγάλο στούντιο στη Μαγιόρκα γιαυτό το σκοπό. Έκανε τοιχογραφίες για το ξενοδοχείο Χίλτον, κεραμικές τοιχογραφίες για το κτίριο της UNESCO στο Παρίσι,στο Χάρβαρντ, σε πανεπιστήμια της Ελβετίας, στη παγκόσμια έκθεση της Οσάκα, στο αεροδρόμιο της Βαρκελώνης και αλλού.</a:t>
            </a:r>
            <a:r>
              <a:rPr lang="en-US" sz="2100" smtClean="0">
                <a:latin typeface="Calibri" pitchFamily="34" charset="0"/>
                <a:cs typeface="Calibri" pitchFamily="34" charset="0"/>
                <a:sym typeface="Calibri" pitchFamily="34" charset="0"/>
              </a:rPr>
              <a:t/>
            </a:r>
            <a:br>
              <a:rPr lang="en-US" sz="2100" smtClean="0">
                <a:latin typeface="Calibri" pitchFamily="34" charset="0"/>
                <a:cs typeface="Calibri" pitchFamily="34" charset="0"/>
                <a:sym typeface="Calibri" pitchFamily="34" charset="0"/>
              </a:rPr>
            </a:br>
            <a:endParaRPr lang="en-US" sz="2100" smtClean="0">
              <a:latin typeface="Calibri" pitchFamily="34" charset="0"/>
              <a:cs typeface="Calibri" pitchFamily="34" charset="0"/>
              <a:sym typeface="Calibri" pitchFamily="34" charset="0"/>
            </a:endParaRPr>
          </a:p>
        </p:txBody>
      </p:sp>
      <p:sp>
        <p:nvSpPr>
          <p:cNvPr id="134" name="Shape 134"/>
          <p:cNvSpPr txBox="1">
            <a:spLocks noGrp="1"/>
          </p:cNvSpPr>
          <p:nvPr>
            <p:ph type="body" idx="1"/>
          </p:nvPr>
        </p:nvSpPr>
        <p:spPr>
          <a:xfrm>
            <a:off x="457200" y="2143125"/>
            <a:ext cx="4038600" cy="3983038"/>
          </a:xfrm>
        </p:spPr>
        <p:txBody>
          <a:bodyPr tIns="45700" bIns="45700">
            <a:noAutofit/>
          </a:bodyPr>
          <a:lstStyle/>
          <a:p>
            <a:pPr marL="342900" indent="-177800" eaLnBrk="1" hangingPunct="1">
              <a:lnSpc>
                <a:spcPct val="80000"/>
              </a:lnSpc>
              <a:spcBef>
                <a:spcPct val="0"/>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225"/>
              </a:spcBef>
              <a:buClr>
                <a:srgbClr val="000000"/>
              </a:buClr>
            </a:pPr>
            <a:endParaRPr lang="el-GR" sz="1100" b="1" smtClean="0">
              <a:solidFill>
                <a:srgbClr val="205867"/>
              </a:solidFill>
              <a:latin typeface="Calibri" pitchFamily="34" charset="0"/>
              <a:cs typeface="Calibri" pitchFamily="34" charset="0"/>
              <a:sym typeface="Calibri" pitchFamily="34" charset="0"/>
            </a:endParaRPr>
          </a:p>
          <a:p>
            <a:pPr marL="342900" indent="-177800" eaLnBrk="1" hangingPunct="1">
              <a:lnSpc>
                <a:spcPct val="80000"/>
              </a:lnSpc>
              <a:spcBef>
                <a:spcPts val="225"/>
              </a:spcBef>
              <a:buClr>
                <a:srgbClr val="000000"/>
              </a:buClr>
            </a:pPr>
            <a:endParaRPr lang="el-GR" sz="1100" b="1" smtClean="0">
              <a:solidFill>
                <a:srgbClr val="205867"/>
              </a:solidFill>
              <a:latin typeface="Calibri" pitchFamily="34" charset="0"/>
              <a:cs typeface="Calibri" pitchFamily="34" charset="0"/>
              <a:sym typeface="Calibri" pitchFamily="34" charset="0"/>
            </a:endParaRPr>
          </a:p>
          <a:p>
            <a:pPr marL="342900" indent="-177800" eaLnBrk="1" hangingPunct="1">
              <a:lnSpc>
                <a:spcPct val="80000"/>
              </a:lnSpc>
              <a:spcBef>
                <a:spcPts val="238"/>
              </a:spcBef>
              <a:buClr>
                <a:srgbClr val="205867"/>
              </a:buClr>
              <a:buSzPct val="25000"/>
            </a:pPr>
            <a:r>
              <a:rPr lang="en-US" sz="1200" b="1" smtClean="0">
                <a:solidFill>
                  <a:srgbClr val="205867"/>
                </a:solidFill>
                <a:latin typeface="Calibri" pitchFamily="34" charset="0"/>
                <a:cs typeface="Calibri" pitchFamily="34" charset="0"/>
                <a:sym typeface="Calibri" pitchFamily="34" charset="0"/>
              </a:rPr>
              <a:t>‘’Τοίχος του ήλιου’’</a:t>
            </a:r>
            <a:r>
              <a:rPr lang="en-US" sz="1000" b="1" smtClean="0">
                <a:solidFill>
                  <a:srgbClr val="205867"/>
                </a:solidFill>
                <a:latin typeface="Calibri" pitchFamily="34" charset="0"/>
                <a:cs typeface="Calibri" pitchFamily="34" charset="0"/>
                <a:sym typeface="Calibri" pitchFamily="34" charset="0"/>
              </a:rPr>
              <a:t>, </a:t>
            </a:r>
            <a:r>
              <a:rPr lang="en-US" sz="1000" smtClean="0">
                <a:solidFill>
                  <a:srgbClr val="205867"/>
                </a:solidFill>
                <a:latin typeface="Calibri" pitchFamily="34" charset="0"/>
                <a:cs typeface="Calibri" pitchFamily="34" charset="0"/>
                <a:sym typeface="Calibri" pitchFamily="34" charset="0"/>
              </a:rPr>
              <a:t>κεραμική τοιχογραφία , UNESCO Παρίσι</a:t>
            </a:r>
          </a:p>
        </p:txBody>
      </p:sp>
      <p:sp>
        <p:nvSpPr>
          <p:cNvPr id="135" name="Shape 135"/>
          <p:cNvSpPr txBox="1">
            <a:spLocks noGrp="1"/>
          </p:cNvSpPr>
          <p:nvPr>
            <p:ph type="body" idx="2"/>
          </p:nvPr>
        </p:nvSpPr>
        <p:spPr>
          <a:xfrm>
            <a:off x="4648200" y="2214563"/>
            <a:ext cx="4038600" cy="3911600"/>
          </a:xfrm>
        </p:spPr>
        <p:txBody>
          <a:bodyPr tIns="45700" bIns="45700">
            <a:noAutofit/>
          </a:bodyPr>
          <a:lstStyle/>
          <a:p>
            <a:pPr marL="342900" indent="-177800" eaLnBrk="1" hangingPunct="1">
              <a:lnSpc>
                <a:spcPct val="80000"/>
              </a:lnSpc>
              <a:spcBef>
                <a:spcPct val="0"/>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225"/>
              </a:spcBef>
              <a:buClr>
                <a:srgbClr val="000000"/>
              </a:buClr>
            </a:pPr>
            <a:endParaRPr lang="el-GR" sz="1100" b="1" smtClean="0">
              <a:solidFill>
                <a:srgbClr val="205867"/>
              </a:solidFill>
              <a:latin typeface="Calibri" pitchFamily="34" charset="0"/>
              <a:cs typeface="Calibri" pitchFamily="34" charset="0"/>
              <a:sym typeface="Calibri" pitchFamily="34" charset="0"/>
            </a:endParaRPr>
          </a:p>
          <a:p>
            <a:pPr marL="342900" indent="-177800" eaLnBrk="1" hangingPunct="1">
              <a:lnSpc>
                <a:spcPct val="80000"/>
              </a:lnSpc>
              <a:spcBef>
                <a:spcPts val="225"/>
              </a:spcBef>
              <a:buClr>
                <a:srgbClr val="000000"/>
              </a:buClr>
            </a:pPr>
            <a:endParaRPr lang="el-GR" sz="1100" b="1" smtClean="0">
              <a:solidFill>
                <a:srgbClr val="205867"/>
              </a:solidFill>
              <a:latin typeface="Calibri" pitchFamily="34" charset="0"/>
              <a:cs typeface="Calibri" pitchFamily="34" charset="0"/>
              <a:sym typeface="Calibri" pitchFamily="34" charset="0"/>
            </a:endParaRPr>
          </a:p>
          <a:p>
            <a:pPr marL="342900" indent="-177800" eaLnBrk="1" hangingPunct="1">
              <a:lnSpc>
                <a:spcPct val="80000"/>
              </a:lnSpc>
              <a:spcBef>
                <a:spcPts val="238"/>
              </a:spcBef>
              <a:buClr>
                <a:srgbClr val="205867"/>
              </a:buClr>
              <a:buSzPct val="25000"/>
            </a:pPr>
            <a:r>
              <a:rPr lang="en-US" sz="1100" b="1" smtClean="0">
                <a:solidFill>
                  <a:srgbClr val="205867"/>
                </a:solidFill>
                <a:latin typeface="Calibri" pitchFamily="34" charset="0"/>
                <a:cs typeface="Calibri" pitchFamily="34" charset="0"/>
                <a:sym typeface="Calibri" pitchFamily="34" charset="0"/>
              </a:rPr>
              <a:t>          </a:t>
            </a:r>
            <a:r>
              <a:rPr lang="en-US" sz="1200" b="1" smtClean="0">
                <a:solidFill>
                  <a:srgbClr val="205867"/>
                </a:solidFill>
                <a:latin typeface="Calibri" pitchFamily="34" charset="0"/>
                <a:cs typeface="Calibri" pitchFamily="34" charset="0"/>
                <a:sym typeface="Calibri" pitchFamily="34" charset="0"/>
              </a:rPr>
              <a:t>‘’Τοίχος του φεγγαριού’’</a:t>
            </a:r>
            <a:r>
              <a:rPr lang="en-US" sz="1100" b="1" smtClean="0">
                <a:solidFill>
                  <a:srgbClr val="205867"/>
                </a:solidFill>
                <a:latin typeface="Calibri" pitchFamily="34" charset="0"/>
                <a:cs typeface="Calibri" pitchFamily="34" charset="0"/>
                <a:sym typeface="Calibri" pitchFamily="34" charset="0"/>
              </a:rPr>
              <a:t>, </a:t>
            </a:r>
            <a:r>
              <a:rPr lang="en-US" sz="1100" smtClean="0">
                <a:solidFill>
                  <a:srgbClr val="205867"/>
                </a:solidFill>
                <a:latin typeface="Calibri" pitchFamily="34" charset="0"/>
                <a:cs typeface="Calibri" pitchFamily="34" charset="0"/>
                <a:sym typeface="Calibri" pitchFamily="34" charset="0"/>
              </a:rPr>
              <a:t>κεραμική τοιχογραφία , UNESCO Παρίσι</a:t>
            </a:r>
          </a:p>
        </p:txBody>
      </p:sp>
      <p:pic>
        <p:nvPicPr>
          <p:cNvPr id="28676" name="Shape 136"/>
          <p:cNvPicPr preferRelativeResize="0">
            <a:picLocks noChangeAspect="1" noChangeArrowheads="1"/>
          </p:cNvPicPr>
          <p:nvPr/>
        </p:nvPicPr>
        <p:blipFill>
          <a:blip r:embed="rId4"/>
          <a:srcRect/>
          <a:stretch>
            <a:fillRect/>
          </a:stretch>
        </p:blipFill>
        <p:spPr bwMode="auto">
          <a:xfrm>
            <a:off x="4929188" y="2592388"/>
            <a:ext cx="3836987" cy="2693987"/>
          </a:xfrm>
          <a:prstGeom prst="rect">
            <a:avLst/>
          </a:prstGeom>
          <a:noFill/>
          <a:ln w="9525">
            <a:noFill/>
            <a:miter lim="800000"/>
            <a:headEnd/>
            <a:tailEnd/>
          </a:ln>
        </p:spPr>
      </p:pic>
      <p:pic>
        <p:nvPicPr>
          <p:cNvPr id="28677" name="Shape 137"/>
          <p:cNvPicPr preferRelativeResize="0">
            <a:picLocks noChangeAspect="1" noChangeArrowheads="1"/>
          </p:cNvPicPr>
          <p:nvPr/>
        </p:nvPicPr>
        <p:blipFill>
          <a:blip r:embed="rId5"/>
          <a:srcRect/>
          <a:stretch>
            <a:fillRect/>
          </a:stretch>
        </p:blipFill>
        <p:spPr bwMode="auto">
          <a:xfrm>
            <a:off x="285750" y="3214688"/>
            <a:ext cx="4473575" cy="2087562"/>
          </a:xfrm>
          <a:prstGeom prst="rect">
            <a:avLst/>
          </a:prstGeom>
          <a:noFill/>
          <a:ln w="9525">
            <a:noFill/>
            <a:miter lim="800000"/>
            <a:headEnd/>
            <a:tailEnd/>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txBox="1">
            <a:spLocks noGrp="1"/>
          </p:cNvSpPr>
          <p:nvPr>
            <p:ph type="title"/>
          </p:nvPr>
        </p:nvSpPr>
        <p:spPr>
          <a:xfrm>
            <a:off x="457200" y="274638"/>
            <a:ext cx="8229600" cy="1143000"/>
          </a:xfrm>
        </p:spPr>
        <p:txBody>
          <a:bodyPr tIns="45700" bIns="45700">
            <a:noAutofit/>
          </a:bodyPr>
          <a:lstStyle/>
          <a:p>
            <a:pPr eaLnBrk="1" hangingPunct="1">
              <a:spcBef>
                <a:spcPct val="0"/>
              </a:spcBef>
              <a:buClr>
                <a:srgbClr val="205867"/>
              </a:buClr>
              <a:buSzPct val="25000"/>
              <a:buFont typeface="Calibri" pitchFamily="34" charset="0"/>
              <a:buNone/>
            </a:pPr>
            <a:r>
              <a:rPr lang="en-US" sz="2100" smtClean="0">
                <a:solidFill>
                  <a:srgbClr val="205867"/>
                </a:solidFill>
                <a:latin typeface="Calibri" pitchFamily="34" charset="0"/>
                <a:cs typeface="Calibri" pitchFamily="34" charset="0"/>
                <a:sym typeface="Calibri" pitchFamily="34" charset="0"/>
              </a:rPr>
              <a:t/>
            </a:r>
            <a:br>
              <a:rPr lang="en-US" sz="2100" smtClean="0">
                <a:solidFill>
                  <a:srgbClr val="205867"/>
                </a:solidFill>
                <a:latin typeface="Calibri" pitchFamily="34" charset="0"/>
                <a:cs typeface="Calibri" pitchFamily="34" charset="0"/>
                <a:sym typeface="Calibri" pitchFamily="34" charset="0"/>
              </a:rPr>
            </a:br>
            <a:r>
              <a:rPr lang="en-US" sz="2100" smtClean="0">
                <a:solidFill>
                  <a:srgbClr val="205867"/>
                </a:solidFill>
                <a:latin typeface="Calibri" pitchFamily="34" charset="0"/>
                <a:cs typeface="Calibri" pitchFamily="34" charset="0"/>
                <a:sym typeface="Calibri" pitchFamily="34" charset="0"/>
              </a:rPr>
              <a:t/>
            </a:r>
            <a:br>
              <a:rPr lang="en-US" sz="2100" smtClean="0">
                <a:solidFill>
                  <a:srgbClr val="205867"/>
                </a:solidFill>
                <a:latin typeface="Calibri" pitchFamily="34" charset="0"/>
                <a:cs typeface="Calibri" pitchFamily="34" charset="0"/>
                <a:sym typeface="Calibri" pitchFamily="34" charset="0"/>
              </a:rPr>
            </a:br>
            <a:r>
              <a:rPr lang="en-US" sz="2100" smtClean="0">
                <a:solidFill>
                  <a:srgbClr val="205867"/>
                </a:solidFill>
                <a:latin typeface="Calibri" pitchFamily="34" charset="0"/>
                <a:cs typeface="Calibri" pitchFamily="34" charset="0"/>
                <a:sym typeface="Calibri" pitchFamily="34" charset="0"/>
              </a:rPr>
              <a:t>Ο Μiro’ ενδιαφέρθηκε και για τη γλυπτική.Σε όλα του τα έργα χρησιμοποιεί λίγα, καθαρά χρώματα, κυρίως το μαύρο ,το άσπρο, το κόκκινο, το μπλέ ,το κίτρινο και το πράσινο. Παντού εκφράζεται με λίγα, απλά σχήματα και μ’ ένα τρόπο ποιητικό.</a:t>
            </a:r>
          </a:p>
        </p:txBody>
      </p:sp>
      <p:sp>
        <p:nvSpPr>
          <p:cNvPr id="143" name="Shape 143"/>
          <p:cNvSpPr txBox="1">
            <a:spLocks noGrp="1"/>
          </p:cNvSpPr>
          <p:nvPr>
            <p:ph type="body" idx="1"/>
          </p:nvPr>
        </p:nvSpPr>
        <p:spPr>
          <a:xfrm>
            <a:off x="457200" y="1600200"/>
            <a:ext cx="4038600" cy="4757738"/>
          </a:xfrm>
        </p:spPr>
        <p:txBody>
          <a:bodyPr tIns="45700" bIns="45700">
            <a:noAutofit/>
          </a:bodyPr>
          <a:lstStyle/>
          <a:p>
            <a:pPr marL="342900" indent="-177800" eaLnBrk="1" hangingPunct="1">
              <a:lnSpc>
                <a:spcPct val="80000"/>
              </a:lnSpc>
              <a:spcBef>
                <a:spcPct val="0"/>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225"/>
              </a:spcBef>
              <a:buClr>
                <a:srgbClr val="000000"/>
              </a:buClr>
              <a:buSzPct val="25000"/>
            </a:pPr>
            <a:r>
              <a:rPr lang="en-US" sz="1100" smtClean="0">
                <a:latin typeface="Calibri" pitchFamily="34" charset="0"/>
                <a:cs typeface="Calibri" pitchFamily="34" charset="0"/>
                <a:sym typeface="Calibri" pitchFamily="34" charset="0"/>
              </a:rPr>
              <a:t>        </a:t>
            </a:r>
          </a:p>
          <a:p>
            <a:pPr marL="342900" indent="-177800" eaLnBrk="1" hangingPunct="1">
              <a:lnSpc>
                <a:spcPct val="80000"/>
              </a:lnSpc>
              <a:spcBef>
                <a:spcPts val="225"/>
              </a:spcBef>
              <a:buClr>
                <a:srgbClr val="000000"/>
              </a:buClr>
            </a:pPr>
            <a:endParaRPr lang="el-GR" sz="1100" smtClean="0">
              <a:latin typeface="Calibri" pitchFamily="34" charset="0"/>
              <a:cs typeface="Calibri" pitchFamily="34" charset="0"/>
              <a:sym typeface="Calibri" pitchFamily="34" charset="0"/>
            </a:endParaRPr>
          </a:p>
          <a:p>
            <a:pPr marL="342900" indent="-177800" eaLnBrk="1" hangingPunct="1">
              <a:lnSpc>
                <a:spcPct val="80000"/>
              </a:lnSpc>
              <a:spcBef>
                <a:spcPts val="225"/>
              </a:spcBef>
              <a:buClr>
                <a:srgbClr val="000000"/>
              </a:buClr>
              <a:buSzPct val="25000"/>
            </a:pPr>
            <a:r>
              <a:rPr lang="en-US" sz="1100" smtClean="0">
                <a:latin typeface="Calibri" pitchFamily="34" charset="0"/>
                <a:cs typeface="Calibri" pitchFamily="34" charset="0"/>
                <a:sym typeface="Calibri" pitchFamily="34" charset="0"/>
              </a:rPr>
              <a:t>«</a:t>
            </a:r>
            <a:r>
              <a:rPr lang="en-US" sz="1100" b="1" smtClean="0">
                <a:solidFill>
                  <a:srgbClr val="205867"/>
                </a:solidFill>
                <a:latin typeface="Calibri" pitchFamily="34" charset="0"/>
                <a:cs typeface="Calibri" pitchFamily="34" charset="0"/>
                <a:sym typeface="Calibri" pitchFamily="34" charset="0"/>
              </a:rPr>
              <a:t>Γυναίκα στον ήλιο</a:t>
            </a:r>
            <a:r>
              <a:rPr lang="en-US" sz="1100" smtClean="0">
                <a:latin typeface="Calibri" pitchFamily="34" charset="0"/>
                <a:cs typeface="Calibri" pitchFamily="34" charset="0"/>
                <a:sym typeface="Calibri" pitchFamily="34" charset="0"/>
              </a:rPr>
              <a:t>», 1982, Βαρκελώνη, 2.20Χ 4.20 m</a:t>
            </a:r>
          </a:p>
        </p:txBody>
      </p:sp>
      <p:sp>
        <p:nvSpPr>
          <p:cNvPr id="144" name="Shape 144"/>
          <p:cNvSpPr txBox="1">
            <a:spLocks noGrp="1"/>
          </p:cNvSpPr>
          <p:nvPr>
            <p:ph type="body" idx="2"/>
          </p:nvPr>
        </p:nvSpPr>
        <p:spPr>
          <a:xfrm>
            <a:off x="4648200" y="1600200"/>
            <a:ext cx="4038600" cy="4525963"/>
          </a:xfrm>
        </p:spPr>
        <p:txBody>
          <a:bodyPr tIns="45700" bIns="45700">
            <a:noAutofit/>
          </a:bodyPr>
          <a:lstStyle/>
          <a:p>
            <a:pPr marL="342900" indent="-177800" eaLnBrk="1" hangingPunct="1">
              <a:lnSpc>
                <a:spcPct val="80000"/>
              </a:lnSpc>
              <a:spcBef>
                <a:spcPct val="0"/>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513"/>
              </a:spcBef>
              <a:buClr>
                <a:srgbClr val="000000"/>
              </a:buClr>
            </a:pPr>
            <a:endParaRPr lang="el-GR" sz="2600" smtClean="0">
              <a:latin typeface="Calibri" pitchFamily="34" charset="0"/>
              <a:cs typeface="Calibri" pitchFamily="34" charset="0"/>
              <a:sym typeface="Calibri" pitchFamily="34" charset="0"/>
            </a:endParaRPr>
          </a:p>
          <a:p>
            <a:pPr marL="342900" indent="-177800" eaLnBrk="1" hangingPunct="1">
              <a:lnSpc>
                <a:spcPct val="80000"/>
              </a:lnSpc>
              <a:spcBef>
                <a:spcPts val="225"/>
              </a:spcBef>
              <a:buClr>
                <a:srgbClr val="000000"/>
              </a:buClr>
            </a:pPr>
            <a:endParaRPr lang="el-GR" sz="1100" b="1" smtClean="0">
              <a:solidFill>
                <a:srgbClr val="205867"/>
              </a:solidFill>
              <a:latin typeface="Calibri" pitchFamily="34" charset="0"/>
              <a:cs typeface="Calibri" pitchFamily="34" charset="0"/>
              <a:sym typeface="Calibri" pitchFamily="34" charset="0"/>
            </a:endParaRPr>
          </a:p>
          <a:p>
            <a:pPr marL="342900" indent="-177800" eaLnBrk="1" hangingPunct="1">
              <a:lnSpc>
                <a:spcPct val="80000"/>
              </a:lnSpc>
              <a:spcBef>
                <a:spcPts val="225"/>
              </a:spcBef>
              <a:buClr>
                <a:srgbClr val="000000"/>
              </a:buClr>
            </a:pPr>
            <a:endParaRPr lang="el-GR" sz="1100" b="1" smtClean="0">
              <a:solidFill>
                <a:srgbClr val="205867"/>
              </a:solidFill>
              <a:latin typeface="Calibri" pitchFamily="34" charset="0"/>
              <a:cs typeface="Calibri" pitchFamily="34" charset="0"/>
              <a:sym typeface="Calibri" pitchFamily="34" charset="0"/>
            </a:endParaRPr>
          </a:p>
          <a:p>
            <a:pPr marL="342900" indent="-177800" eaLnBrk="1" hangingPunct="1">
              <a:lnSpc>
                <a:spcPct val="80000"/>
              </a:lnSpc>
              <a:spcBef>
                <a:spcPts val="225"/>
              </a:spcBef>
              <a:buClr>
                <a:srgbClr val="205867"/>
              </a:buClr>
              <a:buSzPct val="25000"/>
            </a:pPr>
            <a:r>
              <a:rPr lang="en-US" sz="1100" b="1" smtClean="0">
                <a:solidFill>
                  <a:srgbClr val="205867"/>
                </a:solidFill>
                <a:latin typeface="Calibri" pitchFamily="34" charset="0"/>
                <a:cs typeface="Calibri" pitchFamily="34" charset="0"/>
                <a:sym typeface="Calibri" pitchFamily="34" charset="0"/>
              </a:rPr>
              <a:t>                   </a:t>
            </a:r>
          </a:p>
          <a:p>
            <a:pPr marL="342900" indent="-177800" eaLnBrk="1" hangingPunct="1">
              <a:lnSpc>
                <a:spcPct val="80000"/>
              </a:lnSpc>
              <a:spcBef>
                <a:spcPts val="225"/>
              </a:spcBef>
              <a:buClr>
                <a:srgbClr val="205867"/>
              </a:buClr>
              <a:buSzPct val="25000"/>
            </a:pPr>
            <a:r>
              <a:rPr lang="en-US" sz="1100" b="1" smtClean="0">
                <a:solidFill>
                  <a:srgbClr val="205867"/>
                </a:solidFill>
                <a:latin typeface="Calibri" pitchFamily="34" charset="0"/>
                <a:cs typeface="Calibri" pitchFamily="34" charset="0"/>
                <a:sym typeface="Calibri" pitchFamily="34" charset="0"/>
              </a:rPr>
              <a:t>                    </a:t>
            </a:r>
          </a:p>
          <a:p>
            <a:pPr marL="342900" indent="-177800" eaLnBrk="1" hangingPunct="1">
              <a:lnSpc>
                <a:spcPct val="80000"/>
              </a:lnSpc>
              <a:spcBef>
                <a:spcPts val="225"/>
              </a:spcBef>
              <a:buClr>
                <a:srgbClr val="205867"/>
              </a:buClr>
              <a:buSzPct val="25000"/>
            </a:pPr>
            <a:r>
              <a:rPr lang="en-US" sz="1100" smtClean="0">
                <a:solidFill>
                  <a:srgbClr val="205867"/>
                </a:solidFill>
                <a:latin typeface="Calibri" pitchFamily="34" charset="0"/>
                <a:cs typeface="Calibri" pitchFamily="34" charset="0"/>
                <a:sym typeface="Calibri" pitchFamily="34" charset="0"/>
              </a:rPr>
              <a:t>            Εθνικό Μουσείο Μοντέρνας Τέχνης, Duke University</a:t>
            </a:r>
          </a:p>
        </p:txBody>
      </p:sp>
      <p:pic>
        <p:nvPicPr>
          <p:cNvPr id="30724" name="Shape 145"/>
          <p:cNvPicPr preferRelativeResize="0">
            <a:picLocks noChangeAspect="1" noChangeArrowheads="1"/>
          </p:cNvPicPr>
          <p:nvPr/>
        </p:nvPicPr>
        <p:blipFill>
          <a:blip r:embed="rId3"/>
          <a:srcRect/>
          <a:stretch>
            <a:fillRect/>
          </a:stretch>
        </p:blipFill>
        <p:spPr bwMode="auto">
          <a:xfrm>
            <a:off x="1714500" y="2000250"/>
            <a:ext cx="1938338" cy="3716338"/>
          </a:xfrm>
          <a:prstGeom prst="rect">
            <a:avLst/>
          </a:prstGeom>
          <a:noFill/>
          <a:ln w="9525">
            <a:noFill/>
            <a:miter lim="800000"/>
            <a:headEnd/>
            <a:tailEnd/>
          </a:ln>
        </p:spPr>
      </p:pic>
      <p:pic>
        <p:nvPicPr>
          <p:cNvPr id="30725" name="Shape 146"/>
          <p:cNvPicPr preferRelativeResize="0">
            <a:picLocks noChangeAspect="1" noChangeArrowheads="1"/>
          </p:cNvPicPr>
          <p:nvPr/>
        </p:nvPicPr>
        <p:blipFill>
          <a:blip r:embed="rId4"/>
          <a:srcRect/>
          <a:stretch>
            <a:fillRect/>
          </a:stretch>
        </p:blipFill>
        <p:spPr bwMode="auto">
          <a:xfrm>
            <a:off x="4765675" y="2428875"/>
            <a:ext cx="3449638" cy="2654300"/>
          </a:xfrm>
          <a:prstGeom prst="rect">
            <a:avLst/>
          </a:prstGeom>
          <a:noFill/>
          <a:ln w="9525">
            <a:noFill/>
            <a:miter lim="800000"/>
            <a:headEnd/>
            <a:tailEnd/>
          </a:ln>
        </p:spPr>
      </p:pic>
    </p:spTree>
  </p:cSld>
  <p:clrMapOvr>
    <a:masterClrMapping/>
  </p:clrMapOvr>
  <p:transition spd="slow">
    <p:cut/>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755</Words>
  <PresentationFormat>On-screen Show (4:3)</PresentationFormat>
  <Paragraphs>234</Paragraphs>
  <Slides>13</Slides>
  <Notes>13</Notes>
  <HiddenSlides>0</HiddenSlides>
  <MMClips>0</MMClips>
  <ScaleCrop>false</ScaleCrop>
  <HeadingPairs>
    <vt:vector size="6" baseType="variant">
      <vt:variant>
        <vt:lpstr>Γραμματοσειρές που χρησιμοποιούνται</vt:lpstr>
      </vt:variant>
      <vt:variant>
        <vt:i4>2</vt:i4>
      </vt:variant>
      <vt:variant>
        <vt:lpstr>Πρότυπο σχεδίασης</vt:lpstr>
      </vt:variant>
      <vt:variant>
        <vt:i4>1</vt:i4>
      </vt:variant>
      <vt:variant>
        <vt:lpstr>Τίτλοι διαφανειών</vt:lpstr>
      </vt:variant>
      <vt:variant>
        <vt:i4>13</vt:i4>
      </vt:variant>
    </vt:vector>
  </HeadingPairs>
  <TitlesOfParts>
    <vt:vector size="16" baseType="lpstr">
      <vt:lpstr>Arial</vt:lpstr>
      <vt:lpstr>Calibri</vt:lpstr>
      <vt:lpstr>Θέμα του Office</vt:lpstr>
      <vt:lpstr>Joan Miro'</vt:lpstr>
      <vt:lpstr>Διαφάνεια 2</vt:lpstr>
      <vt:lpstr>Διαφάνεια 3</vt:lpstr>
      <vt:lpstr>Διαφάνεια 4</vt:lpstr>
      <vt:lpstr>Διαφάνεια 5</vt:lpstr>
      <vt:lpstr>Τα σχήματά του πολλές φορές θυμίζουν όργανα ζώων, ανθρώπινα μέλη, ασπόνδυλα και έμβρυα.</vt:lpstr>
      <vt:lpstr>.</vt:lpstr>
      <vt:lpstr>     Ο Μiro’ πραγματοποίησε το όνειρό του να κάνει μνημειακή τέχνη.  Πίστευε πως η μνημειακή τέχνη είναι ένας τρόπος να αγγίξεις τους ανθρώπους. Έφτιαξε ένα μεγάλο στούντιο στη Μαγιόρκα γιαυτό το σκοπό. Έκανε τοιχογραφίες για το ξενοδοχείο Χίλτον, κεραμικές τοιχογραφίες για το κτίριο της UNESCO στο Παρίσι,στο Χάρβαρντ, σε πανεπιστήμια της Ελβετίας, στη παγκόσμια έκθεση της Οσάκα, στο αεροδρόμιο της Βαρκελώνης και αλλού. </vt:lpstr>
      <vt:lpstr>  Ο Μiro’ ενδιαφέρθηκε και για τη γλυπτική.Σε όλα του τα έργα χρησιμοποιεί λίγα, καθαρά χρώματα, κυρίως το μαύρο ,το άσπρο, το κόκκινο, το μπλέ ,το κίτρινο και το πράσινο. Παντού εκφράζεται με λίγα, απλά σχήματα και μ’ ένα τρόπο ποιητικό.</vt:lpstr>
      <vt:lpstr>   Bραβεύτηκε με το βραβείο  Guggenheim (1958),  το βραβείο Χαρακτικής στη Biennale του (1954),το διεθνές βραβείο Κάρνεγκι (1967) και με το τίτλο του επίτιμου διδάκτορα από το Χάρβαντ (1968) και το πανεπιστήμιο της Βαρκελώνης(1979). Έζησε μέχρι βαθιά γεράματα.  Το 1975 άνοιξε το « Ίδρυμα Μiro’» στο Κέντρο Μελετών Σύγχρονης Τέχνης στη Βαρκελώνη. Ενώ το 1993 το στούντιό του στη Μαγιόρκα μετατράπηκε σε μουσείο.  </vt:lpstr>
      <vt:lpstr>   Παρόλο που ο Μiro’ πέρασε από πολλά ρεύματα  της σύγχρονης τέχνης ,ιδιαίτερα από το σουρρεαλισμό  και την αφαίρεση, το έργο του δε μπορεί να χαρακτηριστεί από μία μόνο σχολή.  Οι μορφές στο έργο του είναι αφαιρετικές δίχως όμως να χάνουν την αναφορά τους στο πραγματικό κόσμο.  Θα λέγαμε ότι η καριέρα του ήταν ένας επίμονος πειραματισμός  με τη μη παραστατικότητα. </vt:lpstr>
      <vt:lpstr>Παραπομπές: </vt:lpstr>
      <vt:lpstr>        Αυτή η παρουσίαση  σχεδιάστηκε   για τα Εικαστικά  τάξεων   Ε’ &amp; ΣΤ’ του Δημοτικού  στους διδακτικούς  άξονες 4 και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Joan Miro'</dc:title>
  <cp:lastModifiedBy>Name</cp:lastModifiedBy>
  <cp:revision>1</cp:revision>
  <dcterms:modified xsi:type="dcterms:W3CDTF">2015-01-12T18:19:35Z</dcterms:modified>
</cp:coreProperties>
</file>